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72" r:id="rId2"/>
    <p:sldId id="256" r:id="rId3"/>
    <p:sldId id="279" r:id="rId4"/>
    <p:sldId id="281" r:id="rId5"/>
    <p:sldId id="280" r:id="rId6"/>
    <p:sldId id="282" r:id="rId7"/>
    <p:sldId id="283" r:id="rId8"/>
    <p:sldId id="271" r:id="rId9"/>
    <p:sldId id="270" r:id="rId10"/>
    <p:sldId id="278" r:id="rId11"/>
    <p:sldId id="269" r:id="rId12"/>
    <p:sldId id="257" r:id="rId13"/>
    <p:sldId id="260" r:id="rId14"/>
    <p:sldId id="259" r:id="rId15"/>
    <p:sldId id="275" r:id="rId16"/>
    <p:sldId id="263" r:id="rId17"/>
    <p:sldId id="264" r:id="rId18"/>
    <p:sldId id="276" r:id="rId19"/>
    <p:sldId id="261" r:id="rId20"/>
    <p:sldId id="266" r:id="rId21"/>
    <p:sldId id="267" r:id="rId22"/>
    <p:sldId id="268"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28700"/>
    <a:srgbClr val="3C6B88"/>
    <a:srgbClr val="4A84A8"/>
    <a:srgbClr val="FFCC66"/>
    <a:srgbClr val="FF9966"/>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autoAdjust="0"/>
    <p:restoredTop sz="94660"/>
  </p:normalViewPr>
  <p:slideViewPr>
    <p:cSldViewPr snapToGrid="0">
      <p:cViewPr varScale="1">
        <p:scale>
          <a:sx n="47" d="100"/>
          <a:sy n="47" d="100"/>
        </p:scale>
        <p:origin x="43"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060B2-E15C-41F4-94EB-E42995FA8873}" type="doc">
      <dgm:prSet loTypeId="urn:diagrams.loki3.com/BracketList" loCatId="officeonline" qsTypeId="urn:microsoft.com/office/officeart/2005/8/quickstyle/simple1" qsCatId="simple" csTypeId="urn:microsoft.com/office/officeart/2005/8/colors/accent1_2" csCatId="accent1" phldr="1"/>
      <dgm:spPr/>
      <dgm:t>
        <a:bodyPr/>
        <a:lstStyle/>
        <a:p>
          <a:endParaRPr lang="en-US"/>
        </a:p>
      </dgm:t>
    </dgm:pt>
    <dgm:pt modelId="{ED388C85-3B9C-49AB-9EF5-E7EBF82E85B6}">
      <dgm:prSet phldrT="[Text]" custT="1"/>
      <dgm:spPr/>
      <dgm:t>
        <a:bodyPr/>
        <a:lstStyle/>
        <a:p>
          <a:r>
            <a:rPr lang="en-US" sz="3200" dirty="0"/>
            <a:t>LLVM</a:t>
          </a:r>
        </a:p>
      </dgm:t>
    </dgm:pt>
    <dgm:pt modelId="{8248D431-7C1B-43DD-8817-DF8415504058}" type="parTrans" cxnId="{63B07492-ADB8-4FF4-8D5A-CA384C6CA133}">
      <dgm:prSet/>
      <dgm:spPr/>
      <dgm:t>
        <a:bodyPr/>
        <a:lstStyle/>
        <a:p>
          <a:endParaRPr lang="en-US"/>
        </a:p>
      </dgm:t>
    </dgm:pt>
    <dgm:pt modelId="{B107B069-BDF5-4655-9FC0-8B73C0A690D7}" type="sibTrans" cxnId="{63B07492-ADB8-4FF4-8D5A-CA384C6CA133}">
      <dgm:prSet/>
      <dgm:spPr/>
      <dgm:t>
        <a:bodyPr/>
        <a:lstStyle/>
        <a:p>
          <a:endParaRPr lang="en-US"/>
        </a:p>
      </dgm:t>
    </dgm:pt>
    <dgm:pt modelId="{38C5EA10-1E03-4073-99EE-994505648197}">
      <dgm:prSet phldrT="[Text]"/>
      <dgm:spPr/>
      <dgm:t>
        <a:bodyPr/>
        <a:lstStyle/>
        <a:p>
          <a:r>
            <a:rPr lang="en-US" dirty="0"/>
            <a:t>Customizable compiler infrastructure</a:t>
          </a:r>
        </a:p>
      </dgm:t>
    </dgm:pt>
    <dgm:pt modelId="{2773615F-76D3-47C6-9BD7-81413BC32BE4}" type="parTrans" cxnId="{44784D5F-5F8E-457F-82C8-9C7753D54250}">
      <dgm:prSet/>
      <dgm:spPr/>
      <dgm:t>
        <a:bodyPr/>
        <a:lstStyle/>
        <a:p>
          <a:endParaRPr lang="en-US"/>
        </a:p>
      </dgm:t>
    </dgm:pt>
    <dgm:pt modelId="{F8B5159A-7D7A-4A4C-BBFA-040C8CF9B643}" type="sibTrans" cxnId="{44784D5F-5F8E-457F-82C8-9C7753D54250}">
      <dgm:prSet/>
      <dgm:spPr/>
      <dgm:t>
        <a:bodyPr/>
        <a:lstStyle/>
        <a:p>
          <a:endParaRPr lang="en-US"/>
        </a:p>
      </dgm:t>
    </dgm:pt>
    <dgm:pt modelId="{B7626755-F460-4423-81FA-9F10C0FC78C5}">
      <dgm:prSet phldrT="[Text]"/>
      <dgm:spPr/>
      <dgm:t>
        <a:bodyPr/>
        <a:lstStyle/>
        <a:p>
          <a:r>
            <a:rPr lang="en-US" dirty="0"/>
            <a:t>Converts code to an intermediate representation (LLVM IR), and then into machine code using architecture-specific backends</a:t>
          </a:r>
        </a:p>
      </dgm:t>
    </dgm:pt>
    <dgm:pt modelId="{B3202518-8842-40F6-8965-19CCB1E9753E}" type="parTrans" cxnId="{0DC5438B-8229-4BF8-BACB-8108E4850C77}">
      <dgm:prSet/>
      <dgm:spPr/>
      <dgm:t>
        <a:bodyPr/>
        <a:lstStyle/>
        <a:p>
          <a:endParaRPr lang="en-US"/>
        </a:p>
      </dgm:t>
    </dgm:pt>
    <dgm:pt modelId="{BEB67063-7CC6-4264-9049-D6C8D6D93891}" type="sibTrans" cxnId="{0DC5438B-8229-4BF8-BACB-8108E4850C77}">
      <dgm:prSet/>
      <dgm:spPr/>
      <dgm:t>
        <a:bodyPr/>
        <a:lstStyle/>
        <a:p>
          <a:endParaRPr lang="en-US"/>
        </a:p>
      </dgm:t>
    </dgm:pt>
    <dgm:pt modelId="{AC9DADE6-93D4-42E6-B1DC-C141E1D322C7}">
      <dgm:prSet phldrT="[Text]"/>
      <dgm:spPr/>
      <dgm:t>
        <a:bodyPr/>
        <a:lstStyle/>
        <a:p>
          <a:r>
            <a:rPr lang="en-US" dirty="0"/>
            <a:t>Built-in code validation APIs and tools (ensures well-formed queries)</a:t>
          </a:r>
        </a:p>
      </dgm:t>
    </dgm:pt>
    <dgm:pt modelId="{0490A408-CC9A-484E-8856-60A57A7664A3}" type="parTrans" cxnId="{57F7298D-AACF-4DD8-ABF6-4E22812391A1}">
      <dgm:prSet/>
      <dgm:spPr/>
      <dgm:t>
        <a:bodyPr/>
        <a:lstStyle/>
        <a:p>
          <a:endParaRPr lang="en-US"/>
        </a:p>
      </dgm:t>
    </dgm:pt>
    <dgm:pt modelId="{E7AF3B07-34FE-4B19-8E98-8563D0EE992A}" type="sibTrans" cxnId="{57F7298D-AACF-4DD8-ABF6-4E22812391A1}">
      <dgm:prSet/>
      <dgm:spPr/>
      <dgm:t>
        <a:bodyPr/>
        <a:lstStyle/>
        <a:p>
          <a:endParaRPr lang="en-US"/>
        </a:p>
      </dgm:t>
    </dgm:pt>
    <dgm:pt modelId="{3374DEE6-3FC4-43CA-A1B9-0AE7CF56EFAD}">
      <dgm:prSet phldrT="[Text]"/>
      <dgm:spPr/>
      <dgm:t>
        <a:bodyPr/>
        <a:lstStyle/>
        <a:p>
          <a:r>
            <a:rPr lang="en-US" dirty="0"/>
            <a:t>Optimizes code at runtime based on dynamic information</a:t>
          </a:r>
        </a:p>
      </dgm:t>
    </dgm:pt>
    <dgm:pt modelId="{D3ED4FAA-FABB-47BB-9833-43A23BC86C49}" type="parTrans" cxnId="{8EB2698C-EB5D-476E-AC9E-E50D6D4723DB}">
      <dgm:prSet/>
      <dgm:spPr/>
      <dgm:t>
        <a:bodyPr/>
        <a:lstStyle/>
        <a:p>
          <a:endParaRPr lang="en-US"/>
        </a:p>
      </dgm:t>
    </dgm:pt>
    <dgm:pt modelId="{62996E43-EA94-4259-8D3A-26FA759ECAAB}" type="sibTrans" cxnId="{8EB2698C-EB5D-476E-AC9E-E50D6D4723DB}">
      <dgm:prSet/>
      <dgm:spPr/>
      <dgm:t>
        <a:bodyPr/>
        <a:lstStyle/>
        <a:p>
          <a:endParaRPr lang="en-US"/>
        </a:p>
      </dgm:t>
    </dgm:pt>
    <dgm:pt modelId="{C27282AF-E61D-46F9-B735-553E441478B4}" type="pres">
      <dgm:prSet presAssocID="{882060B2-E15C-41F4-94EB-E42995FA8873}" presName="Name0" presStyleCnt="0">
        <dgm:presLayoutVars>
          <dgm:dir/>
          <dgm:animLvl val="lvl"/>
          <dgm:resizeHandles val="exact"/>
        </dgm:presLayoutVars>
      </dgm:prSet>
      <dgm:spPr/>
      <dgm:t>
        <a:bodyPr/>
        <a:lstStyle/>
        <a:p>
          <a:endParaRPr lang="en-US"/>
        </a:p>
      </dgm:t>
    </dgm:pt>
    <dgm:pt modelId="{444B5FE7-8D5C-4E65-BA8D-8CFD8E96C360}" type="pres">
      <dgm:prSet presAssocID="{ED388C85-3B9C-49AB-9EF5-E7EBF82E85B6}" presName="linNode" presStyleCnt="0"/>
      <dgm:spPr/>
    </dgm:pt>
    <dgm:pt modelId="{22ACBCF7-3CFC-4C8C-91AD-047DBB6FDA95}" type="pres">
      <dgm:prSet presAssocID="{ED388C85-3B9C-49AB-9EF5-E7EBF82E85B6}" presName="parTx" presStyleLbl="revTx" presStyleIdx="0" presStyleCnt="1" custScaleX="66468">
        <dgm:presLayoutVars>
          <dgm:chMax val="1"/>
          <dgm:bulletEnabled val="1"/>
        </dgm:presLayoutVars>
      </dgm:prSet>
      <dgm:spPr/>
      <dgm:t>
        <a:bodyPr/>
        <a:lstStyle/>
        <a:p>
          <a:endParaRPr lang="en-US"/>
        </a:p>
      </dgm:t>
    </dgm:pt>
    <dgm:pt modelId="{CD77B595-BC9F-4115-9887-844C1ACAAD4C}" type="pres">
      <dgm:prSet presAssocID="{ED388C85-3B9C-49AB-9EF5-E7EBF82E85B6}" presName="bracket" presStyleLbl="parChTrans1D1" presStyleIdx="0" presStyleCnt="1"/>
      <dgm:spPr/>
    </dgm:pt>
    <dgm:pt modelId="{391F5C0F-94C8-4C32-92A9-D08A196D8A53}" type="pres">
      <dgm:prSet presAssocID="{ED388C85-3B9C-49AB-9EF5-E7EBF82E85B6}" presName="spH" presStyleCnt="0"/>
      <dgm:spPr/>
    </dgm:pt>
    <dgm:pt modelId="{5D5EDA1C-5544-4E65-8753-743252FF2F39}" type="pres">
      <dgm:prSet presAssocID="{ED388C85-3B9C-49AB-9EF5-E7EBF82E85B6}" presName="desTx" presStyleLbl="node1" presStyleIdx="0" presStyleCnt="1" custScaleX="108692" custScaleY="81409">
        <dgm:presLayoutVars>
          <dgm:bulletEnabled val="1"/>
        </dgm:presLayoutVars>
      </dgm:prSet>
      <dgm:spPr/>
      <dgm:t>
        <a:bodyPr/>
        <a:lstStyle/>
        <a:p>
          <a:endParaRPr lang="en-US"/>
        </a:p>
      </dgm:t>
    </dgm:pt>
  </dgm:ptLst>
  <dgm:cxnLst>
    <dgm:cxn modelId="{E302C240-CC05-424F-84BB-97A0DE0F79CC}" type="presOf" srcId="{3374DEE6-3FC4-43CA-A1B9-0AE7CF56EFAD}" destId="{5D5EDA1C-5544-4E65-8753-743252FF2F39}" srcOrd="0" destOrd="3" presId="urn:diagrams.loki3.com/BracketList"/>
    <dgm:cxn modelId="{63B07492-ADB8-4FF4-8D5A-CA384C6CA133}" srcId="{882060B2-E15C-41F4-94EB-E42995FA8873}" destId="{ED388C85-3B9C-49AB-9EF5-E7EBF82E85B6}" srcOrd="0" destOrd="0" parTransId="{8248D431-7C1B-43DD-8817-DF8415504058}" sibTransId="{B107B069-BDF5-4655-9FC0-8B73C0A690D7}"/>
    <dgm:cxn modelId="{0DC5438B-8229-4BF8-BACB-8108E4850C77}" srcId="{ED388C85-3B9C-49AB-9EF5-E7EBF82E85B6}" destId="{B7626755-F460-4423-81FA-9F10C0FC78C5}" srcOrd="1" destOrd="0" parTransId="{B3202518-8842-40F6-8965-19CCB1E9753E}" sibTransId="{BEB67063-7CC6-4264-9049-D6C8D6D93891}"/>
    <dgm:cxn modelId="{8EB2698C-EB5D-476E-AC9E-E50D6D4723DB}" srcId="{ED388C85-3B9C-49AB-9EF5-E7EBF82E85B6}" destId="{3374DEE6-3FC4-43CA-A1B9-0AE7CF56EFAD}" srcOrd="3" destOrd="0" parTransId="{D3ED4FAA-FABB-47BB-9833-43A23BC86C49}" sibTransId="{62996E43-EA94-4259-8D3A-26FA759ECAAB}"/>
    <dgm:cxn modelId="{44784D5F-5F8E-457F-82C8-9C7753D54250}" srcId="{ED388C85-3B9C-49AB-9EF5-E7EBF82E85B6}" destId="{38C5EA10-1E03-4073-99EE-994505648197}" srcOrd="0" destOrd="0" parTransId="{2773615F-76D3-47C6-9BD7-81413BC32BE4}" sibTransId="{F8B5159A-7D7A-4A4C-BBFA-040C8CF9B643}"/>
    <dgm:cxn modelId="{17C16C8F-6CCD-47DA-A78E-5FF7B696181D}" type="presOf" srcId="{AC9DADE6-93D4-42E6-B1DC-C141E1D322C7}" destId="{5D5EDA1C-5544-4E65-8753-743252FF2F39}" srcOrd="0" destOrd="2" presId="urn:diagrams.loki3.com/BracketList"/>
    <dgm:cxn modelId="{BE5270B6-767A-4E7D-9508-EB5753D70DBB}" type="presOf" srcId="{882060B2-E15C-41F4-94EB-E42995FA8873}" destId="{C27282AF-E61D-46F9-B735-553E441478B4}" srcOrd="0" destOrd="0" presId="urn:diagrams.loki3.com/BracketList"/>
    <dgm:cxn modelId="{6CD4BBFC-98A8-44D4-8A0A-2C134796A727}" type="presOf" srcId="{ED388C85-3B9C-49AB-9EF5-E7EBF82E85B6}" destId="{22ACBCF7-3CFC-4C8C-91AD-047DBB6FDA95}" srcOrd="0" destOrd="0" presId="urn:diagrams.loki3.com/BracketList"/>
    <dgm:cxn modelId="{57F7298D-AACF-4DD8-ABF6-4E22812391A1}" srcId="{ED388C85-3B9C-49AB-9EF5-E7EBF82E85B6}" destId="{AC9DADE6-93D4-42E6-B1DC-C141E1D322C7}" srcOrd="2" destOrd="0" parTransId="{0490A408-CC9A-484E-8856-60A57A7664A3}" sibTransId="{E7AF3B07-34FE-4B19-8E98-8563D0EE992A}"/>
    <dgm:cxn modelId="{BA4F70C1-C6B4-4DDE-BAF1-1EAE9FDDB6D4}" type="presOf" srcId="{B7626755-F460-4423-81FA-9F10C0FC78C5}" destId="{5D5EDA1C-5544-4E65-8753-743252FF2F39}" srcOrd="0" destOrd="1" presId="urn:diagrams.loki3.com/BracketList"/>
    <dgm:cxn modelId="{DB92B6BA-78BD-4DE7-8C3A-4CB9A7C88B6A}" type="presOf" srcId="{38C5EA10-1E03-4073-99EE-994505648197}" destId="{5D5EDA1C-5544-4E65-8753-743252FF2F39}" srcOrd="0" destOrd="0" presId="urn:diagrams.loki3.com/BracketList"/>
    <dgm:cxn modelId="{B3E98D17-334A-4AA9-8FEE-3D434FB137B2}" type="presParOf" srcId="{C27282AF-E61D-46F9-B735-553E441478B4}" destId="{444B5FE7-8D5C-4E65-BA8D-8CFD8E96C360}" srcOrd="0" destOrd="0" presId="urn:diagrams.loki3.com/BracketList"/>
    <dgm:cxn modelId="{7FBD7F0B-7AFF-4A9F-B763-8077725950CE}" type="presParOf" srcId="{444B5FE7-8D5C-4E65-BA8D-8CFD8E96C360}" destId="{22ACBCF7-3CFC-4C8C-91AD-047DBB6FDA95}" srcOrd="0" destOrd="0" presId="urn:diagrams.loki3.com/BracketList"/>
    <dgm:cxn modelId="{7B5A3E49-0D3F-4795-BE36-A2A85E84BFDA}" type="presParOf" srcId="{444B5FE7-8D5C-4E65-BA8D-8CFD8E96C360}" destId="{CD77B595-BC9F-4115-9887-844C1ACAAD4C}" srcOrd="1" destOrd="0" presId="urn:diagrams.loki3.com/BracketList"/>
    <dgm:cxn modelId="{7FD6E741-F304-4BD8-9DB1-A03B77398126}" type="presParOf" srcId="{444B5FE7-8D5C-4E65-BA8D-8CFD8E96C360}" destId="{391F5C0F-94C8-4C32-92A9-D08A196D8A53}" srcOrd="2" destOrd="0" presId="urn:diagrams.loki3.com/BracketList"/>
    <dgm:cxn modelId="{491593EC-16F0-4E0F-9915-B631A4380913}" type="presParOf" srcId="{444B5FE7-8D5C-4E65-BA8D-8CFD8E96C360}" destId="{5D5EDA1C-5544-4E65-8753-743252FF2F39}"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J I T</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61DD1D-6FB9-4B31-9594-6F04DD48DA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8F95B72-27AD-47F3-A72C-A205670FC86E}">
      <dgm:prSet phldrT="[Text]"/>
      <dgm:spPr/>
      <dgm:t>
        <a:bodyPr/>
        <a:lstStyle/>
        <a:p>
          <a:r>
            <a:rPr lang="en-US" dirty="0"/>
            <a:t>LLVM</a:t>
          </a:r>
        </a:p>
      </dgm:t>
    </dgm:pt>
    <dgm:pt modelId="{717F4A57-CE51-4AA6-97D4-6E560A75C48C}" type="parTrans" cxnId="{FEA56EB7-61C8-4EBC-9871-57517E2798D8}">
      <dgm:prSet/>
      <dgm:spPr/>
      <dgm:t>
        <a:bodyPr/>
        <a:lstStyle/>
        <a:p>
          <a:endParaRPr lang="en-US"/>
        </a:p>
      </dgm:t>
    </dgm:pt>
    <dgm:pt modelId="{F23175D7-FFB4-4CC1-ADBF-AB0DCEA5285E}" type="sibTrans" cxnId="{FEA56EB7-61C8-4EBC-9871-57517E2798D8}">
      <dgm:prSet/>
      <dgm:spPr/>
      <dgm:t>
        <a:bodyPr/>
        <a:lstStyle/>
        <a:p>
          <a:endParaRPr lang="en-US"/>
        </a:p>
      </dgm:t>
    </dgm:pt>
    <dgm:pt modelId="{23575004-3ADF-47F5-811F-8C2C54A2B04D}">
      <dgm:prSet phldrT="[Text]"/>
      <dgm:spPr/>
      <dgm:t>
        <a:bodyPr/>
        <a:lstStyle/>
        <a:p>
          <a:r>
            <a:rPr lang="en-US" dirty="0" err="1"/>
            <a:t>MapD</a:t>
          </a:r>
          <a:endParaRPr lang="en-US" dirty="0"/>
        </a:p>
      </dgm:t>
    </dgm:pt>
    <dgm:pt modelId="{4D6FF634-FD32-4A18-822C-6C4D67A33342}" type="parTrans" cxnId="{E7B877C0-F69F-4702-8ED2-EF01028D6873}">
      <dgm:prSet/>
      <dgm:spPr/>
      <dgm:t>
        <a:bodyPr/>
        <a:lstStyle/>
        <a:p>
          <a:endParaRPr lang="en-US"/>
        </a:p>
      </dgm:t>
    </dgm:pt>
    <dgm:pt modelId="{489A6E38-6EAD-40AD-8CEC-E4600C6AC9F3}" type="sibTrans" cxnId="{E7B877C0-F69F-4702-8ED2-EF01028D6873}">
      <dgm:prSet/>
      <dgm:spPr/>
      <dgm:t>
        <a:bodyPr/>
        <a:lstStyle/>
        <a:p>
          <a:endParaRPr lang="en-US"/>
        </a:p>
      </dgm:t>
    </dgm:pt>
    <dgm:pt modelId="{08B13FD3-21F2-4A00-87A5-1170153330E6}">
      <dgm:prSet phldrT="[Text]"/>
      <dgm:spPr>
        <a:solidFill>
          <a:schemeClr val="accent2"/>
        </a:solidFill>
      </dgm:spPr>
      <dgm:t>
        <a:bodyPr/>
        <a:lstStyle/>
        <a:p>
          <a:r>
            <a:rPr lang="en-US" dirty="0"/>
            <a:t>JVM</a:t>
          </a:r>
        </a:p>
      </dgm:t>
    </dgm:pt>
    <dgm:pt modelId="{8D55E8FE-1CF2-4270-ADBD-820207437075}" type="parTrans" cxnId="{C192A070-AD55-4A99-836B-0BAD7BBC6AFB}">
      <dgm:prSet/>
      <dgm:spPr/>
      <dgm:t>
        <a:bodyPr/>
        <a:lstStyle/>
        <a:p>
          <a:endParaRPr lang="en-US"/>
        </a:p>
      </dgm:t>
    </dgm:pt>
    <dgm:pt modelId="{6C151C36-0456-489C-A392-4936895E19FA}" type="sibTrans" cxnId="{C192A070-AD55-4A99-836B-0BAD7BBC6AFB}">
      <dgm:prSet/>
      <dgm:spPr/>
      <dgm:t>
        <a:bodyPr/>
        <a:lstStyle/>
        <a:p>
          <a:endParaRPr lang="en-US"/>
        </a:p>
      </dgm:t>
    </dgm:pt>
    <dgm:pt modelId="{61DC53C6-2B8E-456E-9524-E0A6F502C350}">
      <dgm:prSet phldrT="[Text]"/>
      <dgm:spPr/>
      <dgm:t>
        <a:bodyPr/>
        <a:lstStyle/>
        <a:p>
          <a:r>
            <a:rPr lang="en-US" dirty="0"/>
            <a:t>Oracle</a:t>
          </a:r>
        </a:p>
      </dgm:t>
    </dgm:pt>
    <dgm:pt modelId="{0B4A509C-396E-4BD5-9FA6-36FE55E27ECE}" type="parTrans" cxnId="{DB0AE3AE-7DD6-4825-AFFF-EDB2381128D2}">
      <dgm:prSet/>
      <dgm:spPr/>
      <dgm:t>
        <a:bodyPr/>
        <a:lstStyle/>
        <a:p>
          <a:endParaRPr lang="en-US"/>
        </a:p>
      </dgm:t>
    </dgm:pt>
    <dgm:pt modelId="{47E09F78-1928-4068-AF7F-54BFE60087DE}" type="sibTrans" cxnId="{DB0AE3AE-7DD6-4825-AFFF-EDB2381128D2}">
      <dgm:prSet/>
      <dgm:spPr/>
      <dgm:t>
        <a:bodyPr/>
        <a:lstStyle/>
        <a:p>
          <a:endParaRPr lang="en-US"/>
        </a:p>
      </dgm:t>
    </dgm:pt>
    <dgm:pt modelId="{87512C3F-85EA-4280-9D2D-6D421EE57F1E}">
      <dgm:prSet phldrT="[Text]"/>
      <dgm:spPr/>
      <dgm:t>
        <a:bodyPr/>
        <a:lstStyle/>
        <a:p>
          <a:r>
            <a:rPr lang="en-US" dirty="0" err="1"/>
            <a:t>memSQL</a:t>
          </a:r>
          <a:endParaRPr lang="en-US" dirty="0"/>
        </a:p>
      </dgm:t>
    </dgm:pt>
    <dgm:pt modelId="{B2FF2203-73CA-43E6-9FD4-64E46BB654C1}" type="parTrans" cxnId="{2B561CEC-DF9E-4527-9356-070233994F1B}">
      <dgm:prSet/>
      <dgm:spPr/>
      <dgm:t>
        <a:bodyPr/>
        <a:lstStyle/>
        <a:p>
          <a:endParaRPr lang="en-US"/>
        </a:p>
      </dgm:t>
    </dgm:pt>
    <dgm:pt modelId="{C98F4CE0-5B7A-4E3B-8D01-7579342550DF}" type="sibTrans" cxnId="{2B561CEC-DF9E-4527-9356-070233994F1B}">
      <dgm:prSet/>
      <dgm:spPr/>
      <dgm:t>
        <a:bodyPr/>
        <a:lstStyle/>
        <a:p>
          <a:endParaRPr lang="en-US"/>
        </a:p>
      </dgm:t>
    </dgm:pt>
    <dgm:pt modelId="{195F5AEE-EFE2-4B15-9E56-A00CBB966778}">
      <dgm:prSet phldrT="[Text]"/>
      <dgm:spPr/>
      <dgm:t>
        <a:bodyPr/>
        <a:lstStyle/>
        <a:p>
          <a:r>
            <a:rPr lang="en-US" dirty="0"/>
            <a:t>Cloudera Impala</a:t>
          </a:r>
        </a:p>
      </dgm:t>
    </dgm:pt>
    <dgm:pt modelId="{3E49C413-D228-4FBC-BEF5-97A1A10F9703}" type="parTrans" cxnId="{70CC6BCC-0417-41F5-A255-7F19424C6541}">
      <dgm:prSet/>
      <dgm:spPr/>
      <dgm:t>
        <a:bodyPr/>
        <a:lstStyle/>
        <a:p>
          <a:endParaRPr lang="en-US"/>
        </a:p>
      </dgm:t>
    </dgm:pt>
    <dgm:pt modelId="{FEB2447B-4CAD-4156-B46B-13D7E11237A9}" type="sibTrans" cxnId="{70CC6BCC-0417-41F5-A255-7F19424C6541}">
      <dgm:prSet/>
      <dgm:spPr/>
      <dgm:t>
        <a:bodyPr/>
        <a:lstStyle/>
        <a:p>
          <a:endParaRPr lang="en-US"/>
        </a:p>
      </dgm:t>
    </dgm:pt>
    <dgm:pt modelId="{34412D58-0ACC-42E2-BFCB-971FE70E4709}">
      <dgm:prSet phldrT="[Text]"/>
      <dgm:spPr/>
      <dgm:t>
        <a:bodyPr/>
        <a:lstStyle/>
        <a:p>
          <a:r>
            <a:rPr lang="en-US" dirty="0"/>
            <a:t>Apache Spark</a:t>
          </a:r>
        </a:p>
      </dgm:t>
    </dgm:pt>
    <dgm:pt modelId="{9D16C2CA-943E-4221-8DCC-E8463AEF1FC3}" type="parTrans" cxnId="{442C7BE8-8971-431D-9623-42A423B7FCD9}">
      <dgm:prSet/>
      <dgm:spPr/>
      <dgm:t>
        <a:bodyPr/>
        <a:lstStyle/>
        <a:p>
          <a:endParaRPr lang="en-US"/>
        </a:p>
      </dgm:t>
    </dgm:pt>
    <dgm:pt modelId="{6EF30C89-D2A9-472D-B3B4-7384075067BA}" type="sibTrans" cxnId="{442C7BE8-8971-431D-9623-42A423B7FCD9}">
      <dgm:prSet/>
      <dgm:spPr/>
      <dgm:t>
        <a:bodyPr/>
        <a:lstStyle/>
        <a:p>
          <a:endParaRPr lang="en-US"/>
        </a:p>
      </dgm:t>
    </dgm:pt>
    <dgm:pt modelId="{DB50CEDC-D76A-4E01-80B8-271769EA52C8}">
      <dgm:prSet phldrT="[Text]"/>
      <dgm:spPr/>
      <dgm:t>
        <a:bodyPr/>
        <a:lstStyle/>
        <a:p>
          <a:r>
            <a:rPr lang="en-US" dirty="0" err="1"/>
            <a:t>VitesseDB</a:t>
          </a:r>
          <a:endParaRPr lang="en-US" dirty="0"/>
        </a:p>
      </dgm:t>
    </dgm:pt>
    <dgm:pt modelId="{72E0A07E-D0F8-4B11-B8A3-F41969DE4E40}" type="parTrans" cxnId="{9AD1BE32-EBFA-4649-9E2D-61173519CB74}">
      <dgm:prSet/>
      <dgm:spPr/>
      <dgm:t>
        <a:bodyPr/>
        <a:lstStyle/>
        <a:p>
          <a:endParaRPr lang="en-US"/>
        </a:p>
      </dgm:t>
    </dgm:pt>
    <dgm:pt modelId="{ADD76FC0-F9BA-44F1-B61A-D4CD9B1D00D6}" type="sibTrans" cxnId="{9AD1BE32-EBFA-4649-9E2D-61173519CB74}">
      <dgm:prSet/>
      <dgm:spPr/>
      <dgm:t>
        <a:bodyPr/>
        <a:lstStyle/>
        <a:p>
          <a:endParaRPr lang="en-US"/>
        </a:p>
      </dgm:t>
    </dgm:pt>
    <dgm:pt modelId="{FC4B78F8-7C50-4725-8157-C7DF46B5F8AC}">
      <dgm:prSet/>
      <dgm:spPr>
        <a:solidFill>
          <a:schemeClr val="accent2"/>
        </a:solidFill>
      </dgm:spPr>
      <dgm:t>
        <a:bodyPr/>
        <a:lstStyle/>
        <a:p>
          <a:r>
            <a:rPr lang="en-US" dirty="0"/>
            <a:t>Other Interpreted</a:t>
          </a:r>
        </a:p>
      </dgm:t>
    </dgm:pt>
    <dgm:pt modelId="{06900637-8F0F-4FA7-A9D3-2B2C4BE3D3D3}" type="parTrans" cxnId="{41E8FF36-D07E-4B29-B793-F7878AC4516F}">
      <dgm:prSet/>
      <dgm:spPr/>
      <dgm:t>
        <a:bodyPr/>
        <a:lstStyle/>
        <a:p>
          <a:endParaRPr lang="en-US"/>
        </a:p>
      </dgm:t>
    </dgm:pt>
    <dgm:pt modelId="{663F6502-6C2B-44C8-91E7-29E7E3D03262}" type="sibTrans" cxnId="{41E8FF36-D07E-4B29-B793-F7878AC4516F}">
      <dgm:prSet/>
      <dgm:spPr/>
      <dgm:t>
        <a:bodyPr/>
        <a:lstStyle/>
        <a:p>
          <a:endParaRPr lang="en-US"/>
        </a:p>
      </dgm:t>
    </dgm:pt>
    <dgm:pt modelId="{ACA43DBA-CE1B-4214-A0C9-BA21963F03CA}">
      <dgm:prSet/>
      <dgm:spPr/>
      <dgm:t>
        <a:bodyPr/>
        <a:lstStyle/>
        <a:p>
          <a:r>
            <a:rPr lang="en-US" dirty="0"/>
            <a:t>PostgreSQL*</a:t>
          </a:r>
        </a:p>
      </dgm:t>
    </dgm:pt>
    <dgm:pt modelId="{5D5E2BD5-9629-4213-A2AB-5D52C76D73EF}" type="parTrans" cxnId="{7F227D81-6678-45D0-A358-72BE2169D4AA}">
      <dgm:prSet/>
      <dgm:spPr/>
      <dgm:t>
        <a:bodyPr/>
        <a:lstStyle/>
        <a:p>
          <a:endParaRPr lang="en-US"/>
        </a:p>
      </dgm:t>
    </dgm:pt>
    <dgm:pt modelId="{467C86D7-64C7-456C-BB95-EE7D52E73054}" type="sibTrans" cxnId="{7F227D81-6678-45D0-A358-72BE2169D4AA}">
      <dgm:prSet/>
      <dgm:spPr/>
      <dgm:t>
        <a:bodyPr/>
        <a:lstStyle/>
        <a:p>
          <a:endParaRPr lang="en-US"/>
        </a:p>
      </dgm:t>
    </dgm:pt>
    <dgm:pt modelId="{19BBA0DD-A1FB-42F7-8BD4-5F2A19169013}">
      <dgm:prSet/>
      <dgm:spPr/>
      <dgm:t>
        <a:bodyPr/>
        <a:lstStyle/>
        <a:p>
          <a:r>
            <a:rPr lang="en-US" dirty="0"/>
            <a:t>Many others</a:t>
          </a:r>
        </a:p>
      </dgm:t>
    </dgm:pt>
    <dgm:pt modelId="{8F2A3319-550A-47DE-A4FA-AA448040F05A}" type="parTrans" cxnId="{67B11DDB-57F5-4704-A973-52152ABDDEC7}">
      <dgm:prSet/>
      <dgm:spPr/>
      <dgm:t>
        <a:bodyPr/>
        <a:lstStyle/>
        <a:p>
          <a:endParaRPr lang="en-US"/>
        </a:p>
      </dgm:t>
    </dgm:pt>
    <dgm:pt modelId="{1EFFBFF1-E353-4D67-8942-A574DF547045}" type="sibTrans" cxnId="{67B11DDB-57F5-4704-A973-52152ABDDEC7}">
      <dgm:prSet/>
      <dgm:spPr/>
      <dgm:t>
        <a:bodyPr/>
        <a:lstStyle/>
        <a:p>
          <a:endParaRPr lang="en-US"/>
        </a:p>
      </dgm:t>
    </dgm:pt>
    <dgm:pt modelId="{537C5718-7F74-4F96-8E1B-1D3204EDE6BF}" type="pres">
      <dgm:prSet presAssocID="{BF61DD1D-6FB9-4B31-9594-6F04DD48DAC0}" presName="Name0" presStyleCnt="0">
        <dgm:presLayoutVars>
          <dgm:dir/>
          <dgm:animLvl val="lvl"/>
          <dgm:resizeHandles val="exact"/>
        </dgm:presLayoutVars>
      </dgm:prSet>
      <dgm:spPr/>
      <dgm:t>
        <a:bodyPr/>
        <a:lstStyle/>
        <a:p>
          <a:endParaRPr lang="en-US"/>
        </a:p>
      </dgm:t>
    </dgm:pt>
    <dgm:pt modelId="{7B510019-5BB9-497F-9AD8-0172A63AF4D1}" type="pres">
      <dgm:prSet presAssocID="{C8F95B72-27AD-47F3-A72C-A205670FC86E}" presName="composite" presStyleCnt="0"/>
      <dgm:spPr/>
    </dgm:pt>
    <dgm:pt modelId="{86E716F7-7D06-408B-AF3E-C4290BA33D7F}" type="pres">
      <dgm:prSet presAssocID="{C8F95B72-27AD-47F3-A72C-A205670FC86E}" presName="parTx" presStyleLbl="alignNode1" presStyleIdx="0" presStyleCnt="3">
        <dgm:presLayoutVars>
          <dgm:chMax val="0"/>
          <dgm:chPref val="0"/>
          <dgm:bulletEnabled val="1"/>
        </dgm:presLayoutVars>
      </dgm:prSet>
      <dgm:spPr/>
      <dgm:t>
        <a:bodyPr/>
        <a:lstStyle/>
        <a:p>
          <a:endParaRPr lang="en-US"/>
        </a:p>
      </dgm:t>
    </dgm:pt>
    <dgm:pt modelId="{898F09B3-1876-4B92-BD03-4363035AA215}" type="pres">
      <dgm:prSet presAssocID="{C8F95B72-27AD-47F3-A72C-A205670FC86E}" presName="desTx" presStyleLbl="alignAccFollowNode1" presStyleIdx="0" presStyleCnt="3">
        <dgm:presLayoutVars>
          <dgm:bulletEnabled val="1"/>
        </dgm:presLayoutVars>
      </dgm:prSet>
      <dgm:spPr/>
      <dgm:t>
        <a:bodyPr/>
        <a:lstStyle/>
        <a:p>
          <a:endParaRPr lang="en-US"/>
        </a:p>
      </dgm:t>
    </dgm:pt>
    <dgm:pt modelId="{B52EC521-9BD5-4368-8D93-35FE2F6368A0}" type="pres">
      <dgm:prSet presAssocID="{F23175D7-FFB4-4CC1-ADBF-AB0DCEA5285E}" presName="space" presStyleCnt="0"/>
      <dgm:spPr/>
    </dgm:pt>
    <dgm:pt modelId="{47374B60-B11E-4568-B846-F46F5A1582D6}" type="pres">
      <dgm:prSet presAssocID="{08B13FD3-21F2-4A00-87A5-1170153330E6}" presName="composite" presStyleCnt="0"/>
      <dgm:spPr/>
    </dgm:pt>
    <dgm:pt modelId="{E16C81DC-271E-429D-B5BF-F263F40C77A1}" type="pres">
      <dgm:prSet presAssocID="{08B13FD3-21F2-4A00-87A5-1170153330E6}" presName="parTx" presStyleLbl="alignNode1" presStyleIdx="1" presStyleCnt="3">
        <dgm:presLayoutVars>
          <dgm:chMax val="0"/>
          <dgm:chPref val="0"/>
          <dgm:bulletEnabled val="1"/>
        </dgm:presLayoutVars>
      </dgm:prSet>
      <dgm:spPr/>
      <dgm:t>
        <a:bodyPr/>
        <a:lstStyle/>
        <a:p>
          <a:endParaRPr lang="en-US"/>
        </a:p>
      </dgm:t>
    </dgm:pt>
    <dgm:pt modelId="{72719EDB-2601-4028-927A-0F9002BCA6A8}" type="pres">
      <dgm:prSet presAssocID="{08B13FD3-21F2-4A00-87A5-1170153330E6}" presName="desTx" presStyleLbl="alignAccFollowNode1" presStyleIdx="1" presStyleCnt="3">
        <dgm:presLayoutVars>
          <dgm:bulletEnabled val="1"/>
        </dgm:presLayoutVars>
      </dgm:prSet>
      <dgm:spPr/>
      <dgm:t>
        <a:bodyPr/>
        <a:lstStyle/>
        <a:p>
          <a:endParaRPr lang="en-US"/>
        </a:p>
      </dgm:t>
    </dgm:pt>
    <dgm:pt modelId="{5E16CFBD-BC54-46F4-93A6-37ECDFC32424}" type="pres">
      <dgm:prSet presAssocID="{6C151C36-0456-489C-A392-4936895E19FA}" presName="space" presStyleCnt="0"/>
      <dgm:spPr/>
    </dgm:pt>
    <dgm:pt modelId="{E1BD6FA7-BFCF-4B30-916B-7A4DD01285ED}" type="pres">
      <dgm:prSet presAssocID="{FC4B78F8-7C50-4725-8157-C7DF46B5F8AC}" presName="composite" presStyleCnt="0"/>
      <dgm:spPr/>
    </dgm:pt>
    <dgm:pt modelId="{343781D2-318F-4A4C-B48D-231D88D48F6C}" type="pres">
      <dgm:prSet presAssocID="{FC4B78F8-7C50-4725-8157-C7DF46B5F8AC}" presName="parTx" presStyleLbl="alignNode1" presStyleIdx="2" presStyleCnt="3" custLinFactNeighborX="-392">
        <dgm:presLayoutVars>
          <dgm:chMax val="0"/>
          <dgm:chPref val="0"/>
          <dgm:bulletEnabled val="1"/>
        </dgm:presLayoutVars>
      </dgm:prSet>
      <dgm:spPr/>
      <dgm:t>
        <a:bodyPr/>
        <a:lstStyle/>
        <a:p>
          <a:endParaRPr lang="en-US"/>
        </a:p>
      </dgm:t>
    </dgm:pt>
    <dgm:pt modelId="{316645AD-C79C-43EC-A084-3CD480AD385D}" type="pres">
      <dgm:prSet presAssocID="{FC4B78F8-7C50-4725-8157-C7DF46B5F8AC}" presName="desTx" presStyleLbl="alignAccFollowNode1" presStyleIdx="2" presStyleCnt="3" custLinFactNeighborX="-392">
        <dgm:presLayoutVars>
          <dgm:bulletEnabled val="1"/>
        </dgm:presLayoutVars>
      </dgm:prSet>
      <dgm:spPr/>
      <dgm:t>
        <a:bodyPr/>
        <a:lstStyle/>
        <a:p>
          <a:endParaRPr lang="en-US"/>
        </a:p>
      </dgm:t>
    </dgm:pt>
  </dgm:ptLst>
  <dgm:cxnLst>
    <dgm:cxn modelId="{4B8F58A1-3122-424E-8D10-DD6B3273006F}" type="presOf" srcId="{61DC53C6-2B8E-456E-9524-E0A6F502C350}" destId="{72719EDB-2601-4028-927A-0F9002BCA6A8}" srcOrd="0" destOrd="0" presId="urn:microsoft.com/office/officeart/2005/8/layout/hList1"/>
    <dgm:cxn modelId="{4E7BCCEF-7CE1-4C5E-91F9-DB6465B5FE85}" type="presOf" srcId="{ACA43DBA-CE1B-4214-A0C9-BA21963F03CA}" destId="{316645AD-C79C-43EC-A084-3CD480AD385D}" srcOrd="0" destOrd="0" presId="urn:microsoft.com/office/officeart/2005/8/layout/hList1"/>
    <dgm:cxn modelId="{67B11DDB-57F5-4704-A973-52152ABDDEC7}" srcId="{FC4B78F8-7C50-4725-8157-C7DF46B5F8AC}" destId="{19BBA0DD-A1FB-42F7-8BD4-5F2A19169013}" srcOrd="1" destOrd="0" parTransId="{8F2A3319-550A-47DE-A4FA-AA448040F05A}" sibTransId="{1EFFBFF1-E353-4D67-8942-A574DF547045}"/>
    <dgm:cxn modelId="{499DB2E4-316C-4F68-9CDB-668881375DAC}" type="presOf" srcId="{87512C3F-85EA-4280-9D2D-6D421EE57F1E}" destId="{898F09B3-1876-4B92-BD03-4363035AA215}" srcOrd="0" destOrd="1" presId="urn:microsoft.com/office/officeart/2005/8/layout/hList1"/>
    <dgm:cxn modelId="{E7B877C0-F69F-4702-8ED2-EF01028D6873}" srcId="{C8F95B72-27AD-47F3-A72C-A205670FC86E}" destId="{23575004-3ADF-47F5-811F-8C2C54A2B04D}" srcOrd="0" destOrd="0" parTransId="{4D6FF634-FD32-4A18-822C-6C4D67A33342}" sibTransId="{489A6E38-6EAD-40AD-8CEC-E4600C6AC9F3}"/>
    <dgm:cxn modelId="{9AD1BE32-EBFA-4649-9E2D-61173519CB74}" srcId="{C8F95B72-27AD-47F3-A72C-A205670FC86E}" destId="{DB50CEDC-D76A-4E01-80B8-271769EA52C8}" srcOrd="3" destOrd="0" parTransId="{72E0A07E-D0F8-4B11-B8A3-F41969DE4E40}" sibTransId="{ADD76FC0-F9BA-44F1-B61A-D4CD9B1D00D6}"/>
    <dgm:cxn modelId="{96A96785-CE4F-405E-8447-B5781171EB3C}" type="presOf" srcId="{195F5AEE-EFE2-4B15-9E56-A00CBB966778}" destId="{898F09B3-1876-4B92-BD03-4363035AA215}" srcOrd="0" destOrd="2" presId="urn:microsoft.com/office/officeart/2005/8/layout/hList1"/>
    <dgm:cxn modelId="{442C7BE8-8971-431D-9623-42A423B7FCD9}" srcId="{08B13FD3-21F2-4A00-87A5-1170153330E6}" destId="{34412D58-0ACC-42E2-BFCB-971FE70E4709}" srcOrd="1" destOrd="0" parTransId="{9D16C2CA-943E-4221-8DCC-E8463AEF1FC3}" sibTransId="{6EF30C89-D2A9-472D-B3B4-7384075067BA}"/>
    <dgm:cxn modelId="{2B561CEC-DF9E-4527-9356-070233994F1B}" srcId="{C8F95B72-27AD-47F3-A72C-A205670FC86E}" destId="{87512C3F-85EA-4280-9D2D-6D421EE57F1E}" srcOrd="1" destOrd="0" parTransId="{B2FF2203-73CA-43E6-9FD4-64E46BB654C1}" sibTransId="{C98F4CE0-5B7A-4E3B-8D01-7579342550DF}"/>
    <dgm:cxn modelId="{FD8F8200-C029-48C7-8D87-EED2C5E53D14}" type="presOf" srcId="{FC4B78F8-7C50-4725-8157-C7DF46B5F8AC}" destId="{343781D2-318F-4A4C-B48D-231D88D48F6C}" srcOrd="0" destOrd="0" presId="urn:microsoft.com/office/officeart/2005/8/layout/hList1"/>
    <dgm:cxn modelId="{FEA56EB7-61C8-4EBC-9871-57517E2798D8}" srcId="{BF61DD1D-6FB9-4B31-9594-6F04DD48DAC0}" destId="{C8F95B72-27AD-47F3-A72C-A205670FC86E}" srcOrd="0" destOrd="0" parTransId="{717F4A57-CE51-4AA6-97D4-6E560A75C48C}" sibTransId="{F23175D7-FFB4-4CC1-ADBF-AB0DCEA5285E}"/>
    <dgm:cxn modelId="{F8EF23FC-8DA2-461E-B083-5AB68F20FC0D}" type="presOf" srcId="{08B13FD3-21F2-4A00-87A5-1170153330E6}" destId="{E16C81DC-271E-429D-B5BF-F263F40C77A1}" srcOrd="0" destOrd="0" presId="urn:microsoft.com/office/officeart/2005/8/layout/hList1"/>
    <dgm:cxn modelId="{33002874-4847-419D-96F3-E44BF7832B7A}" type="presOf" srcId="{23575004-3ADF-47F5-811F-8C2C54A2B04D}" destId="{898F09B3-1876-4B92-BD03-4363035AA215}" srcOrd="0" destOrd="0" presId="urn:microsoft.com/office/officeart/2005/8/layout/hList1"/>
    <dgm:cxn modelId="{09D0A5E8-A364-4F5A-9512-3E0AD79A2C5E}" type="presOf" srcId="{C8F95B72-27AD-47F3-A72C-A205670FC86E}" destId="{86E716F7-7D06-408B-AF3E-C4290BA33D7F}" srcOrd="0" destOrd="0" presId="urn:microsoft.com/office/officeart/2005/8/layout/hList1"/>
    <dgm:cxn modelId="{B5145AEC-690A-4180-B36A-E30456D00BED}" type="presOf" srcId="{DB50CEDC-D76A-4E01-80B8-271769EA52C8}" destId="{898F09B3-1876-4B92-BD03-4363035AA215}" srcOrd="0" destOrd="3" presId="urn:microsoft.com/office/officeart/2005/8/layout/hList1"/>
    <dgm:cxn modelId="{65C063D9-B608-4853-A886-CBFD2B5C15D7}" type="presOf" srcId="{34412D58-0ACC-42E2-BFCB-971FE70E4709}" destId="{72719EDB-2601-4028-927A-0F9002BCA6A8}" srcOrd="0" destOrd="1" presId="urn:microsoft.com/office/officeart/2005/8/layout/hList1"/>
    <dgm:cxn modelId="{DB0AE3AE-7DD6-4825-AFFF-EDB2381128D2}" srcId="{08B13FD3-21F2-4A00-87A5-1170153330E6}" destId="{61DC53C6-2B8E-456E-9524-E0A6F502C350}" srcOrd="0" destOrd="0" parTransId="{0B4A509C-396E-4BD5-9FA6-36FE55E27ECE}" sibTransId="{47E09F78-1928-4068-AF7F-54BFE60087DE}"/>
    <dgm:cxn modelId="{788F3C6D-BA7E-4EB8-886A-3376AA9C7257}" type="presOf" srcId="{BF61DD1D-6FB9-4B31-9594-6F04DD48DAC0}" destId="{537C5718-7F74-4F96-8E1B-1D3204EDE6BF}" srcOrd="0" destOrd="0" presId="urn:microsoft.com/office/officeart/2005/8/layout/hList1"/>
    <dgm:cxn modelId="{7F227D81-6678-45D0-A358-72BE2169D4AA}" srcId="{FC4B78F8-7C50-4725-8157-C7DF46B5F8AC}" destId="{ACA43DBA-CE1B-4214-A0C9-BA21963F03CA}" srcOrd="0" destOrd="0" parTransId="{5D5E2BD5-9629-4213-A2AB-5D52C76D73EF}" sibTransId="{467C86D7-64C7-456C-BB95-EE7D52E73054}"/>
    <dgm:cxn modelId="{C192A070-AD55-4A99-836B-0BAD7BBC6AFB}" srcId="{BF61DD1D-6FB9-4B31-9594-6F04DD48DAC0}" destId="{08B13FD3-21F2-4A00-87A5-1170153330E6}" srcOrd="1" destOrd="0" parTransId="{8D55E8FE-1CF2-4270-ADBD-820207437075}" sibTransId="{6C151C36-0456-489C-A392-4936895E19FA}"/>
    <dgm:cxn modelId="{41E8FF36-D07E-4B29-B793-F7878AC4516F}" srcId="{BF61DD1D-6FB9-4B31-9594-6F04DD48DAC0}" destId="{FC4B78F8-7C50-4725-8157-C7DF46B5F8AC}" srcOrd="2" destOrd="0" parTransId="{06900637-8F0F-4FA7-A9D3-2B2C4BE3D3D3}" sibTransId="{663F6502-6C2B-44C8-91E7-29E7E3D03262}"/>
    <dgm:cxn modelId="{70CC6BCC-0417-41F5-A255-7F19424C6541}" srcId="{C8F95B72-27AD-47F3-A72C-A205670FC86E}" destId="{195F5AEE-EFE2-4B15-9E56-A00CBB966778}" srcOrd="2" destOrd="0" parTransId="{3E49C413-D228-4FBC-BEF5-97A1A10F9703}" sibTransId="{FEB2447B-4CAD-4156-B46B-13D7E11237A9}"/>
    <dgm:cxn modelId="{C69A0DD9-BE9D-4733-BA7B-3AADBF9FCDEB}" type="presOf" srcId="{19BBA0DD-A1FB-42F7-8BD4-5F2A19169013}" destId="{316645AD-C79C-43EC-A084-3CD480AD385D}" srcOrd="0" destOrd="1" presId="urn:microsoft.com/office/officeart/2005/8/layout/hList1"/>
    <dgm:cxn modelId="{9BFAD1D3-F2A9-4EEB-BAB3-0721F39684CB}" type="presParOf" srcId="{537C5718-7F74-4F96-8E1B-1D3204EDE6BF}" destId="{7B510019-5BB9-497F-9AD8-0172A63AF4D1}" srcOrd="0" destOrd="0" presId="urn:microsoft.com/office/officeart/2005/8/layout/hList1"/>
    <dgm:cxn modelId="{71F6BF2A-1AD8-4BA5-B3C5-7C0E6597AD3B}" type="presParOf" srcId="{7B510019-5BB9-497F-9AD8-0172A63AF4D1}" destId="{86E716F7-7D06-408B-AF3E-C4290BA33D7F}" srcOrd="0" destOrd="0" presId="urn:microsoft.com/office/officeart/2005/8/layout/hList1"/>
    <dgm:cxn modelId="{793BC066-2A8F-4F40-A72D-CBF364EA6117}" type="presParOf" srcId="{7B510019-5BB9-497F-9AD8-0172A63AF4D1}" destId="{898F09B3-1876-4B92-BD03-4363035AA215}" srcOrd="1" destOrd="0" presId="urn:microsoft.com/office/officeart/2005/8/layout/hList1"/>
    <dgm:cxn modelId="{29A49FE3-B18E-4A19-A4F0-7135A5DC4D6D}" type="presParOf" srcId="{537C5718-7F74-4F96-8E1B-1D3204EDE6BF}" destId="{B52EC521-9BD5-4368-8D93-35FE2F6368A0}" srcOrd="1" destOrd="0" presId="urn:microsoft.com/office/officeart/2005/8/layout/hList1"/>
    <dgm:cxn modelId="{DF793511-8AF5-4FCE-A36F-74449D9FAB4E}" type="presParOf" srcId="{537C5718-7F74-4F96-8E1B-1D3204EDE6BF}" destId="{47374B60-B11E-4568-B846-F46F5A1582D6}" srcOrd="2" destOrd="0" presId="urn:microsoft.com/office/officeart/2005/8/layout/hList1"/>
    <dgm:cxn modelId="{C8E314E1-870A-4FB6-8143-A19FF43BA966}" type="presParOf" srcId="{47374B60-B11E-4568-B846-F46F5A1582D6}" destId="{E16C81DC-271E-429D-B5BF-F263F40C77A1}" srcOrd="0" destOrd="0" presId="urn:microsoft.com/office/officeart/2005/8/layout/hList1"/>
    <dgm:cxn modelId="{6038C27B-C436-4C0F-A8FF-C75A4EFF4CBA}" type="presParOf" srcId="{47374B60-B11E-4568-B846-F46F5A1582D6}" destId="{72719EDB-2601-4028-927A-0F9002BCA6A8}" srcOrd="1" destOrd="0" presId="urn:microsoft.com/office/officeart/2005/8/layout/hList1"/>
    <dgm:cxn modelId="{89D885E9-2EF6-40D3-8EC2-2478FA142B53}" type="presParOf" srcId="{537C5718-7F74-4F96-8E1B-1D3204EDE6BF}" destId="{5E16CFBD-BC54-46F4-93A6-37ECDFC32424}" srcOrd="3" destOrd="0" presId="urn:microsoft.com/office/officeart/2005/8/layout/hList1"/>
    <dgm:cxn modelId="{7D4E9076-BBAF-49C8-9047-75A10BA54D87}" type="presParOf" srcId="{537C5718-7F74-4F96-8E1B-1D3204EDE6BF}" destId="{E1BD6FA7-BFCF-4B30-916B-7A4DD01285ED}" srcOrd="4" destOrd="0" presId="urn:microsoft.com/office/officeart/2005/8/layout/hList1"/>
    <dgm:cxn modelId="{8F3D7EB1-7F0C-416F-9A55-FF3F0C2AA971}" type="presParOf" srcId="{E1BD6FA7-BFCF-4B30-916B-7A4DD01285ED}" destId="{343781D2-318F-4A4C-B48D-231D88D48F6C}" srcOrd="0" destOrd="0" presId="urn:microsoft.com/office/officeart/2005/8/layout/hList1"/>
    <dgm:cxn modelId="{3B4B529F-2527-4C7B-8493-6C29540C4ACA}" type="presParOf" srcId="{E1BD6FA7-BFCF-4B30-916B-7A4DD01285ED}" destId="{316645AD-C79C-43EC-A084-3CD480AD38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1" custLinFactX="48567" custLinFactNeighborX="100000" custLinFactNeighborY="-1990">
        <dgm:presLayoutVars>
          <dgm:bulletEnabled val="1"/>
        </dgm:presLayoutVars>
      </dgm:prSet>
      <dgm:spPr/>
      <dgm:t>
        <a:bodyPr/>
        <a:lstStyle/>
        <a:p>
          <a:endParaRPr lang="en-US"/>
        </a:p>
      </dgm:t>
    </dgm:pt>
  </dgm:ptLst>
  <dgm:cxnLst>
    <dgm:cxn modelId="{54A347A0-753C-4A20-9C12-568230D72419}" srcId="{6C748D97-3AAE-40F0-B1D6-2420BC7BE629}" destId="{94C276C4-BE51-47E7-A072-08A6F64AB449}" srcOrd="0" destOrd="0" parTransId="{33980C9C-A475-4FF7-B913-D244AE5BFAC5}" sibTransId="{70756BA8-A473-47E1-96C7-5F7EA4C91E7B}"/>
    <dgm:cxn modelId="{20D16189-9351-48B8-B1F9-5B8516317B56}" type="presOf" srcId="{6C748D97-3AAE-40F0-B1D6-2420BC7BE629}" destId="{CAA66993-B400-4AAC-9916-36777A1ECA5C}"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76B8BF4E-0C24-470D-B875-3A579C29D22C}" type="presParOf" srcId="{CAA66993-B400-4AAC-9916-36777A1ECA5C}" destId="{95B6FCDD-1C46-4E71-BD2F-DD0B467C0FD1}"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3d2" qsCatId="3D" csTypeId="urn:microsoft.com/office/officeart/2005/8/colors/accent0_3" csCatId="mainScheme" phldr="1"/>
      <dgm:spPr/>
    </dgm:pt>
    <dgm:pt modelId="{5DA4BBE1-597C-446A-B0B9-8209C0328E28}">
      <dgm:prSet phldrT="[Text]"/>
      <dgm:spPr/>
      <dgm:t>
        <a:bodyPr/>
        <a:lstStyle/>
        <a:p>
          <a:r>
            <a:rPr lang="en-US" dirty="0"/>
            <a:t>QASM (using </a:t>
          </a:r>
          <a:r>
            <a:rPr lang="en-US" dirty="0" err="1"/>
            <a:t>ScaffCC</a:t>
          </a:r>
          <a:r>
            <a:rPr lang="en-US" dirty="0"/>
            <a:t>)</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DB3E589C-BDD5-42B5-9EBF-3905C8F8533E}">
      <dgm:prSet/>
      <dgm:spPr/>
      <dgm:t>
        <a:bodyPr/>
        <a:lstStyle/>
        <a:p>
          <a:r>
            <a:rPr lang="en-US" dirty="0"/>
            <a:t>Scaffold</a:t>
          </a:r>
        </a:p>
      </dgm:t>
    </dgm:pt>
    <dgm:pt modelId="{3DC64C68-9799-4179-AC32-0C803E834B0F}" type="parTrans" cxnId="{71886FD5-E28D-41AA-BAD8-806BEC17C46D}">
      <dgm:prSet/>
      <dgm:spPr/>
      <dgm:t>
        <a:bodyPr/>
        <a:lstStyle/>
        <a:p>
          <a:endParaRPr lang="en-US"/>
        </a:p>
      </dgm:t>
    </dgm:pt>
    <dgm:pt modelId="{49406D70-3CE6-450C-8870-1CFF695BF5A4}" type="sibTrans" cxnId="{71886FD5-E28D-41AA-BAD8-806BEC17C46D}">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356548A-4488-4294-817B-A707B9962F2A}" type="pres">
      <dgm:prSet presAssocID="{DB3E589C-BDD5-42B5-9EBF-3905C8F8533E}" presName="node" presStyleLbl="node1" presStyleIdx="0" presStyleCnt="2" custLinFactNeighborX="-3011">
        <dgm:presLayoutVars>
          <dgm:bulletEnabled val="1"/>
        </dgm:presLayoutVars>
      </dgm:prSet>
      <dgm:spPr/>
      <dgm:t>
        <a:bodyPr/>
        <a:lstStyle/>
        <a:p>
          <a:endParaRPr lang="en-US"/>
        </a:p>
      </dgm:t>
    </dgm:pt>
    <dgm:pt modelId="{2384168D-B0B2-4EAC-B2E5-C3CC52ABD3E8}" type="pres">
      <dgm:prSet presAssocID="{49406D70-3CE6-450C-8870-1CFF695BF5A4}" presName="sibTrans" presStyleLbl="sibTrans2D1" presStyleIdx="0" presStyleCnt="1"/>
      <dgm:spPr/>
      <dgm:t>
        <a:bodyPr/>
        <a:lstStyle/>
        <a:p>
          <a:endParaRPr lang="en-US"/>
        </a:p>
      </dgm:t>
    </dgm:pt>
    <dgm:pt modelId="{3E907030-4AC1-4BDF-9830-F0653F07EFEE}" type="pres">
      <dgm:prSet presAssocID="{49406D70-3CE6-450C-8870-1CFF695BF5A4}" presName="connectorText" presStyleLbl="sibTrans2D1" presStyleIdx="0" presStyleCnt="1"/>
      <dgm:spPr/>
      <dgm:t>
        <a:bodyPr/>
        <a:lstStyle/>
        <a:p>
          <a:endParaRPr lang="en-US"/>
        </a:p>
      </dgm:t>
    </dgm:pt>
    <dgm:pt modelId="{B9BB790B-49C5-4162-899E-0A658A2BA22C}" type="pres">
      <dgm:prSet presAssocID="{5DA4BBE1-597C-446A-B0B9-8209C0328E28}" presName="node" presStyleLbl="node1" presStyleIdx="1" presStyleCnt="2">
        <dgm:presLayoutVars>
          <dgm:bulletEnabled val="1"/>
        </dgm:presLayoutVars>
      </dgm:prSet>
      <dgm:spPr/>
      <dgm:t>
        <a:bodyPr/>
        <a:lstStyle/>
        <a:p>
          <a:endParaRPr lang="en-US"/>
        </a:p>
      </dgm:t>
    </dgm:pt>
  </dgm:ptLst>
  <dgm:cxnLst>
    <dgm:cxn modelId="{10F495BD-96AA-4F74-A95B-CC75B2954E49}" srcId="{6C748D97-3AAE-40F0-B1D6-2420BC7BE629}" destId="{5DA4BBE1-597C-446A-B0B9-8209C0328E28}" srcOrd="1" destOrd="0" parTransId="{8E127DF4-0F6C-4619-B228-9655AD68C5CB}" sibTransId="{A0E9E547-0779-4B0E-943F-F17164643D70}"/>
    <dgm:cxn modelId="{72E0DB14-A471-4323-913A-A703EA98C44A}" type="presOf" srcId="{5DA4BBE1-597C-446A-B0B9-8209C0328E28}" destId="{B9BB790B-49C5-4162-899E-0A658A2BA22C}" srcOrd="0"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7A50E851-4D44-4DB9-A66A-7F2252FC1520}" type="presOf" srcId="{49406D70-3CE6-450C-8870-1CFF695BF5A4}" destId="{3E907030-4AC1-4BDF-9830-F0653F07EFEE}" srcOrd="1" destOrd="0" presId="urn:microsoft.com/office/officeart/2005/8/layout/process1"/>
    <dgm:cxn modelId="{945A2471-9931-4B31-B575-4D9C1952010A}" type="presOf" srcId="{DB3E589C-BDD5-42B5-9EBF-3905C8F8533E}" destId="{9356548A-4488-4294-817B-A707B9962F2A}" srcOrd="0" destOrd="0" presId="urn:microsoft.com/office/officeart/2005/8/layout/process1"/>
    <dgm:cxn modelId="{5E87E338-4043-4634-945B-87A49840AE2B}" type="presOf" srcId="{49406D70-3CE6-450C-8870-1CFF695BF5A4}" destId="{2384168D-B0B2-4EAC-B2E5-C3CC52ABD3E8}" srcOrd="0" destOrd="0" presId="urn:microsoft.com/office/officeart/2005/8/layout/process1"/>
    <dgm:cxn modelId="{71886FD5-E28D-41AA-BAD8-806BEC17C46D}" srcId="{6C748D97-3AAE-40F0-B1D6-2420BC7BE629}" destId="{DB3E589C-BDD5-42B5-9EBF-3905C8F8533E}" srcOrd="0" destOrd="0" parTransId="{3DC64C68-9799-4179-AC32-0C803E834B0F}" sibTransId="{49406D70-3CE6-450C-8870-1CFF695BF5A4}"/>
    <dgm:cxn modelId="{88626E46-3BC6-449C-A140-2C76CF85B4D2}" type="presParOf" srcId="{CAA66993-B400-4AAC-9916-36777A1ECA5C}" destId="{9356548A-4488-4294-817B-A707B9962F2A}" srcOrd="0" destOrd="0" presId="urn:microsoft.com/office/officeart/2005/8/layout/process1"/>
    <dgm:cxn modelId="{06F2A68B-D238-42BC-8EF5-4D0027384233}" type="presParOf" srcId="{CAA66993-B400-4AAC-9916-36777A1ECA5C}" destId="{2384168D-B0B2-4EAC-B2E5-C3CC52ABD3E8}" srcOrd="1" destOrd="0" presId="urn:microsoft.com/office/officeart/2005/8/layout/process1"/>
    <dgm:cxn modelId="{66212833-D963-4681-A512-76CD2E705052}" type="presParOf" srcId="{2384168D-B0B2-4EAC-B2E5-C3CC52ABD3E8}" destId="{3E907030-4AC1-4BDF-9830-F0653F07EFEE}" srcOrd="0" destOrd="0" presId="urn:microsoft.com/office/officeart/2005/8/layout/process1"/>
    <dgm:cxn modelId="{F49503B3-0E0A-495D-B709-E9BCA8FE339B}" type="presParOf" srcId="{CAA66993-B400-4AAC-9916-36777A1ECA5C}" destId="{B9BB790B-49C5-4162-899E-0A658A2BA22C}"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F849ACB-7F05-494C-8456-04342B7D8721}" type="doc">
      <dgm:prSet loTypeId="urn:microsoft.com/office/officeart/2005/8/layout/hierarchy2" loCatId="hierarchy" qsTypeId="urn:microsoft.com/office/officeart/2005/8/quickstyle/simple5" qsCatId="simple" csTypeId="urn:microsoft.com/office/officeart/2005/8/colors/accent3_1" csCatId="accent3" phldr="1"/>
      <dgm:spPr/>
      <dgm:t>
        <a:bodyPr/>
        <a:lstStyle/>
        <a:p>
          <a:endParaRPr lang="en-US"/>
        </a:p>
      </dgm:t>
    </dgm:pt>
    <dgm:pt modelId="{9286D17B-8DEA-4EC6-BFB4-E0942A410101}">
      <dgm:prSet phldrT="[Text]"/>
      <dgm:spPr/>
      <dgm:t>
        <a:bodyPr/>
        <a:lstStyle/>
        <a:p>
          <a:r>
            <a:rPr lang="en-US" dirty="0"/>
            <a:t>Query Plan</a:t>
          </a:r>
        </a:p>
      </dgm:t>
    </dgm:pt>
    <dgm:pt modelId="{64482EE0-547E-4C2D-BB21-622C10A86C35}" type="parTrans" cxnId="{D30D453E-E0FF-4EE7-AC57-667B861B163E}">
      <dgm:prSet/>
      <dgm:spPr/>
      <dgm:t>
        <a:bodyPr/>
        <a:lstStyle/>
        <a:p>
          <a:endParaRPr lang="en-US"/>
        </a:p>
      </dgm:t>
    </dgm:pt>
    <dgm:pt modelId="{5877AC3A-950F-48AC-9C9D-AA4B72EE63CC}" type="sibTrans" cxnId="{D30D453E-E0FF-4EE7-AC57-667B861B163E}">
      <dgm:prSet/>
      <dgm:spPr/>
      <dgm:t>
        <a:bodyPr/>
        <a:lstStyle/>
        <a:p>
          <a:endParaRPr lang="en-US"/>
        </a:p>
      </dgm:t>
    </dgm:pt>
    <dgm:pt modelId="{B426CE85-425B-4854-A006-A621FE65BD1A}">
      <dgm:prSet phldrT="[Text]"/>
      <dgm:spPr/>
      <dgm:t>
        <a:bodyPr/>
        <a:lstStyle/>
        <a:p>
          <a:r>
            <a:rPr lang="en-US" dirty="0"/>
            <a:t>GPU</a:t>
          </a:r>
        </a:p>
      </dgm:t>
    </dgm:pt>
    <dgm:pt modelId="{CEF75DFC-FDFB-4D26-8076-4F48DAA0DE9E}" type="parTrans" cxnId="{5B241241-8E9D-4B66-9528-50D74E27B644}">
      <dgm:prSet/>
      <dgm:spPr/>
      <dgm:t>
        <a:bodyPr/>
        <a:lstStyle/>
        <a:p>
          <a:endParaRPr lang="en-US"/>
        </a:p>
      </dgm:t>
    </dgm:pt>
    <dgm:pt modelId="{214302BE-9D50-4895-85B5-0B1281AC4595}" type="sibTrans" cxnId="{5B241241-8E9D-4B66-9528-50D74E27B644}">
      <dgm:prSet/>
      <dgm:spPr/>
      <dgm:t>
        <a:bodyPr/>
        <a:lstStyle/>
        <a:p>
          <a:endParaRPr lang="en-US"/>
        </a:p>
      </dgm:t>
    </dgm:pt>
    <dgm:pt modelId="{EBA62911-C2E6-4FB9-B5D7-EC64F8228B82}">
      <dgm:prSet phldrT="[Text]">
        <dgm:style>
          <a:lnRef idx="1">
            <a:schemeClr val="accent2"/>
          </a:lnRef>
          <a:fillRef idx="2">
            <a:schemeClr val="accent2"/>
          </a:fillRef>
          <a:effectRef idx="1">
            <a:schemeClr val="accent2"/>
          </a:effectRef>
          <a:fontRef idx="minor">
            <a:schemeClr val="dk1"/>
          </a:fontRef>
        </dgm:style>
      </dgm:prSet>
      <dgm:spPr>
        <a:solidFill>
          <a:srgbClr val="3C6B88"/>
        </a:solidFill>
        <a:effectLst>
          <a:outerShdw blurRad="50800" dist="38100" dir="5400000" algn="t" rotWithShape="0">
            <a:prstClr val="black">
              <a:alpha val="40000"/>
            </a:prstClr>
          </a:outerShdw>
        </a:effectLst>
      </dgm:spPr>
      <dgm:t>
        <a:bodyPr/>
        <a:lstStyle/>
        <a:p>
          <a:r>
            <a:rPr lang="en-US" dirty="0">
              <a:solidFill>
                <a:schemeClr val="bg1">
                  <a:lumMod val="95000"/>
                </a:schemeClr>
              </a:solidFill>
            </a:rPr>
            <a:t>QPU</a:t>
          </a:r>
        </a:p>
      </dgm:t>
    </dgm:pt>
    <dgm:pt modelId="{04FC9340-D395-4DEE-A6B0-92E69AEC9DC0}" type="parTrans" cxnId="{0134D135-4490-4660-BFCB-F89500DA2346}">
      <dgm:prSet/>
      <dgm:spPr/>
      <dgm:t>
        <a:bodyPr/>
        <a:lstStyle/>
        <a:p>
          <a:endParaRPr lang="en-US"/>
        </a:p>
      </dgm:t>
    </dgm:pt>
    <dgm:pt modelId="{8AFF2005-152A-4934-8146-F9560E0F5179}" type="sibTrans" cxnId="{0134D135-4490-4660-BFCB-F89500DA2346}">
      <dgm:prSet/>
      <dgm:spPr/>
      <dgm:t>
        <a:bodyPr/>
        <a:lstStyle/>
        <a:p>
          <a:endParaRPr lang="en-US"/>
        </a:p>
      </dgm:t>
    </dgm:pt>
    <dgm:pt modelId="{944E0A82-B6E4-4E8B-ACA8-DED47A94CD2F}">
      <dgm:prSet/>
      <dgm:spPr/>
      <dgm:t>
        <a:bodyPr/>
        <a:lstStyle/>
        <a:p>
          <a:r>
            <a:rPr lang="en-US" dirty="0"/>
            <a:t>CPU</a:t>
          </a:r>
        </a:p>
      </dgm:t>
    </dgm:pt>
    <dgm:pt modelId="{A00E1EAF-E5A5-4843-AC2A-742F2E36659F}" type="parTrans" cxnId="{B05B3E0C-C80F-41AB-8199-02E89AA53A08}">
      <dgm:prSet/>
      <dgm:spPr/>
      <dgm:t>
        <a:bodyPr/>
        <a:lstStyle/>
        <a:p>
          <a:endParaRPr lang="en-US"/>
        </a:p>
      </dgm:t>
    </dgm:pt>
    <dgm:pt modelId="{32E23F9C-F331-41DB-B565-51C4D112B430}" type="sibTrans" cxnId="{B05B3E0C-C80F-41AB-8199-02E89AA53A08}">
      <dgm:prSet/>
      <dgm:spPr/>
      <dgm:t>
        <a:bodyPr/>
        <a:lstStyle/>
        <a:p>
          <a:endParaRPr lang="en-US"/>
        </a:p>
      </dgm:t>
    </dgm:pt>
    <dgm:pt modelId="{BD8C5C8C-E314-4A68-B9F9-C0E123467C6A}" type="pres">
      <dgm:prSet presAssocID="{7F849ACB-7F05-494C-8456-04342B7D8721}" presName="diagram" presStyleCnt="0">
        <dgm:presLayoutVars>
          <dgm:chPref val="1"/>
          <dgm:dir/>
          <dgm:animOne val="branch"/>
          <dgm:animLvl val="lvl"/>
          <dgm:resizeHandles val="exact"/>
        </dgm:presLayoutVars>
      </dgm:prSet>
      <dgm:spPr/>
      <dgm:t>
        <a:bodyPr/>
        <a:lstStyle/>
        <a:p>
          <a:endParaRPr lang="en-US"/>
        </a:p>
      </dgm:t>
    </dgm:pt>
    <dgm:pt modelId="{62FBE0DC-2A29-4DD1-8924-3B152A3966EA}" type="pres">
      <dgm:prSet presAssocID="{9286D17B-8DEA-4EC6-BFB4-E0942A410101}" presName="root1" presStyleCnt="0"/>
      <dgm:spPr/>
    </dgm:pt>
    <dgm:pt modelId="{F9B8D831-E3B5-40FD-AD29-440AAC7664FF}" type="pres">
      <dgm:prSet presAssocID="{9286D17B-8DEA-4EC6-BFB4-E0942A410101}" presName="LevelOneTextNode" presStyleLbl="node0" presStyleIdx="0" presStyleCnt="1">
        <dgm:presLayoutVars>
          <dgm:chPref val="3"/>
        </dgm:presLayoutVars>
      </dgm:prSet>
      <dgm:spPr/>
      <dgm:t>
        <a:bodyPr/>
        <a:lstStyle/>
        <a:p>
          <a:endParaRPr lang="en-US"/>
        </a:p>
      </dgm:t>
    </dgm:pt>
    <dgm:pt modelId="{7AB9B6E6-F51A-4BCA-9B52-A3E3AFB3151F}" type="pres">
      <dgm:prSet presAssocID="{9286D17B-8DEA-4EC6-BFB4-E0942A410101}" presName="level2hierChild" presStyleCnt="0"/>
      <dgm:spPr/>
    </dgm:pt>
    <dgm:pt modelId="{8FE84B9F-77ED-4FD1-99DC-C5535B088F0E}" type="pres">
      <dgm:prSet presAssocID="{A00E1EAF-E5A5-4843-AC2A-742F2E36659F}" presName="conn2-1" presStyleLbl="parChTrans1D2" presStyleIdx="0" presStyleCnt="3"/>
      <dgm:spPr/>
      <dgm:t>
        <a:bodyPr/>
        <a:lstStyle/>
        <a:p>
          <a:endParaRPr lang="en-US"/>
        </a:p>
      </dgm:t>
    </dgm:pt>
    <dgm:pt modelId="{E1EC6457-5A78-469D-9150-7E6C81059478}" type="pres">
      <dgm:prSet presAssocID="{A00E1EAF-E5A5-4843-AC2A-742F2E36659F}" presName="connTx" presStyleLbl="parChTrans1D2" presStyleIdx="0" presStyleCnt="3"/>
      <dgm:spPr/>
      <dgm:t>
        <a:bodyPr/>
        <a:lstStyle/>
        <a:p>
          <a:endParaRPr lang="en-US"/>
        </a:p>
      </dgm:t>
    </dgm:pt>
    <dgm:pt modelId="{416957D6-F1F6-47C6-9C9D-01C552A2AC5C}" type="pres">
      <dgm:prSet presAssocID="{944E0A82-B6E4-4E8B-ACA8-DED47A94CD2F}" presName="root2" presStyleCnt="0"/>
      <dgm:spPr/>
    </dgm:pt>
    <dgm:pt modelId="{D3B3DADB-E3A8-484A-920A-1266449DE385}" type="pres">
      <dgm:prSet presAssocID="{944E0A82-B6E4-4E8B-ACA8-DED47A94CD2F}" presName="LevelTwoTextNode" presStyleLbl="node2" presStyleIdx="0" presStyleCnt="3" custLinFactNeighborX="0">
        <dgm:presLayoutVars>
          <dgm:chPref val="3"/>
        </dgm:presLayoutVars>
      </dgm:prSet>
      <dgm:spPr/>
      <dgm:t>
        <a:bodyPr/>
        <a:lstStyle/>
        <a:p>
          <a:endParaRPr lang="en-US"/>
        </a:p>
      </dgm:t>
    </dgm:pt>
    <dgm:pt modelId="{BBEEEC1E-7E54-4FF0-B8BB-E568720EACD0}" type="pres">
      <dgm:prSet presAssocID="{944E0A82-B6E4-4E8B-ACA8-DED47A94CD2F}" presName="level3hierChild" presStyleCnt="0"/>
      <dgm:spPr/>
    </dgm:pt>
    <dgm:pt modelId="{301FAC32-B6F4-4156-8D52-72AB452278A7}" type="pres">
      <dgm:prSet presAssocID="{CEF75DFC-FDFB-4D26-8076-4F48DAA0DE9E}" presName="conn2-1" presStyleLbl="parChTrans1D2" presStyleIdx="1" presStyleCnt="3"/>
      <dgm:spPr/>
      <dgm:t>
        <a:bodyPr/>
        <a:lstStyle/>
        <a:p>
          <a:endParaRPr lang="en-US"/>
        </a:p>
      </dgm:t>
    </dgm:pt>
    <dgm:pt modelId="{4B2E41B3-7880-4D7F-9BB9-A3F76109323F}" type="pres">
      <dgm:prSet presAssocID="{CEF75DFC-FDFB-4D26-8076-4F48DAA0DE9E}" presName="connTx" presStyleLbl="parChTrans1D2" presStyleIdx="1" presStyleCnt="3"/>
      <dgm:spPr/>
      <dgm:t>
        <a:bodyPr/>
        <a:lstStyle/>
        <a:p>
          <a:endParaRPr lang="en-US"/>
        </a:p>
      </dgm:t>
    </dgm:pt>
    <dgm:pt modelId="{110E30B4-083E-416C-AAB5-81BDB1D78D86}" type="pres">
      <dgm:prSet presAssocID="{B426CE85-425B-4854-A006-A621FE65BD1A}" presName="root2" presStyleCnt="0"/>
      <dgm:spPr/>
    </dgm:pt>
    <dgm:pt modelId="{53C0511B-8CCA-4A99-A389-5BDAFD6FF1BD}" type="pres">
      <dgm:prSet presAssocID="{B426CE85-425B-4854-A006-A621FE65BD1A}" presName="LevelTwoTextNode" presStyleLbl="node2" presStyleIdx="1" presStyleCnt="3">
        <dgm:presLayoutVars>
          <dgm:chPref val="3"/>
        </dgm:presLayoutVars>
      </dgm:prSet>
      <dgm:spPr/>
      <dgm:t>
        <a:bodyPr/>
        <a:lstStyle/>
        <a:p>
          <a:endParaRPr lang="en-US"/>
        </a:p>
      </dgm:t>
    </dgm:pt>
    <dgm:pt modelId="{E62B62E7-15A6-430B-9AF3-F42149D3C1DE}" type="pres">
      <dgm:prSet presAssocID="{B426CE85-425B-4854-A006-A621FE65BD1A}" presName="level3hierChild" presStyleCnt="0"/>
      <dgm:spPr/>
    </dgm:pt>
    <dgm:pt modelId="{EDFF1855-A5E8-4E7A-94EC-CFFDB58FB369}" type="pres">
      <dgm:prSet presAssocID="{04FC9340-D395-4DEE-A6B0-92E69AEC9DC0}" presName="conn2-1" presStyleLbl="parChTrans1D2" presStyleIdx="2" presStyleCnt="3"/>
      <dgm:spPr/>
      <dgm:t>
        <a:bodyPr/>
        <a:lstStyle/>
        <a:p>
          <a:endParaRPr lang="en-US"/>
        </a:p>
      </dgm:t>
    </dgm:pt>
    <dgm:pt modelId="{045362AC-A878-4F2B-A0A3-AB75E6E86258}" type="pres">
      <dgm:prSet presAssocID="{04FC9340-D395-4DEE-A6B0-92E69AEC9DC0}" presName="connTx" presStyleLbl="parChTrans1D2" presStyleIdx="2" presStyleCnt="3"/>
      <dgm:spPr/>
      <dgm:t>
        <a:bodyPr/>
        <a:lstStyle/>
        <a:p>
          <a:endParaRPr lang="en-US"/>
        </a:p>
      </dgm:t>
    </dgm:pt>
    <dgm:pt modelId="{501FD7AA-B8DE-491A-8C42-424B13D03969}" type="pres">
      <dgm:prSet presAssocID="{EBA62911-C2E6-4FB9-B5D7-EC64F8228B82}" presName="root2" presStyleCnt="0"/>
      <dgm:spPr/>
    </dgm:pt>
    <dgm:pt modelId="{A3C2C2E5-50E5-498C-BA48-E99B802BB4B4}" type="pres">
      <dgm:prSet presAssocID="{EBA62911-C2E6-4FB9-B5D7-EC64F8228B82}" presName="LevelTwoTextNode" presStyleLbl="node2" presStyleIdx="2" presStyleCnt="3">
        <dgm:presLayoutVars>
          <dgm:chPref val="3"/>
        </dgm:presLayoutVars>
      </dgm:prSet>
      <dgm:spPr/>
      <dgm:t>
        <a:bodyPr/>
        <a:lstStyle/>
        <a:p>
          <a:endParaRPr lang="en-US"/>
        </a:p>
      </dgm:t>
    </dgm:pt>
    <dgm:pt modelId="{C24DC6E3-CF69-49DB-ACA4-CB4A30E7A9E9}" type="pres">
      <dgm:prSet presAssocID="{EBA62911-C2E6-4FB9-B5D7-EC64F8228B82}" presName="level3hierChild" presStyleCnt="0"/>
      <dgm:spPr/>
    </dgm:pt>
  </dgm:ptLst>
  <dgm:cxnLst>
    <dgm:cxn modelId="{D8247564-E414-45CA-BB44-EAFB6325B20B}" type="presOf" srcId="{04FC9340-D395-4DEE-A6B0-92E69AEC9DC0}" destId="{EDFF1855-A5E8-4E7A-94EC-CFFDB58FB369}" srcOrd="0" destOrd="0" presId="urn:microsoft.com/office/officeart/2005/8/layout/hierarchy2"/>
    <dgm:cxn modelId="{5B241241-8E9D-4B66-9528-50D74E27B644}" srcId="{9286D17B-8DEA-4EC6-BFB4-E0942A410101}" destId="{B426CE85-425B-4854-A006-A621FE65BD1A}" srcOrd="1" destOrd="0" parTransId="{CEF75DFC-FDFB-4D26-8076-4F48DAA0DE9E}" sibTransId="{214302BE-9D50-4895-85B5-0B1281AC4595}"/>
    <dgm:cxn modelId="{B05B3E0C-C80F-41AB-8199-02E89AA53A08}" srcId="{9286D17B-8DEA-4EC6-BFB4-E0942A410101}" destId="{944E0A82-B6E4-4E8B-ACA8-DED47A94CD2F}" srcOrd="0" destOrd="0" parTransId="{A00E1EAF-E5A5-4843-AC2A-742F2E36659F}" sibTransId="{32E23F9C-F331-41DB-B565-51C4D112B430}"/>
    <dgm:cxn modelId="{0134D135-4490-4660-BFCB-F89500DA2346}" srcId="{9286D17B-8DEA-4EC6-BFB4-E0942A410101}" destId="{EBA62911-C2E6-4FB9-B5D7-EC64F8228B82}" srcOrd="2" destOrd="0" parTransId="{04FC9340-D395-4DEE-A6B0-92E69AEC9DC0}" sibTransId="{8AFF2005-152A-4934-8146-F9560E0F5179}"/>
    <dgm:cxn modelId="{47D99383-93A9-4903-B4AC-32FB9736DC50}" type="presOf" srcId="{B426CE85-425B-4854-A006-A621FE65BD1A}" destId="{53C0511B-8CCA-4A99-A389-5BDAFD6FF1BD}" srcOrd="0" destOrd="0" presId="urn:microsoft.com/office/officeart/2005/8/layout/hierarchy2"/>
    <dgm:cxn modelId="{D30D453E-E0FF-4EE7-AC57-667B861B163E}" srcId="{7F849ACB-7F05-494C-8456-04342B7D8721}" destId="{9286D17B-8DEA-4EC6-BFB4-E0942A410101}" srcOrd="0" destOrd="0" parTransId="{64482EE0-547E-4C2D-BB21-622C10A86C35}" sibTransId="{5877AC3A-950F-48AC-9C9D-AA4B72EE63CC}"/>
    <dgm:cxn modelId="{AEE4CA24-5FC8-469F-BFEB-BE8D059DD126}" type="presOf" srcId="{EBA62911-C2E6-4FB9-B5D7-EC64F8228B82}" destId="{A3C2C2E5-50E5-498C-BA48-E99B802BB4B4}" srcOrd="0" destOrd="0" presId="urn:microsoft.com/office/officeart/2005/8/layout/hierarchy2"/>
    <dgm:cxn modelId="{D6251CDA-66BE-4CA3-8750-133889FD80C5}" type="presOf" srcId="{CEF75DFC-FDFB-4D26-8076-4F48DAA0DE9E}" destId="{4B2E41B3-7880-4D7F-9BB9-A3F76109323F}" srcOrd="1" destOrd="0" presId="urn:microsoft.com/office/officeart/2005/8/layout/hierarchy2"/>
    <dgm:cxn modelId="{4E4C4767-85B0-4590-9EEE-AA3BA0C7180A}" type="presOf" srcId="{944E0A82-B6E4-4E8B-ACA8-DED47A94CD2F}" destId="{D3B3DADB-E3A8-484A-920A-1266449DE385}" srcOrd="0" destOrd="0" presId="urn:microsoft.com/office/officeart/2005/8/layout/hierarchy2"/>
    <dgm:cxn modelId="{5C290B97-C590-4746-AFCA-08F912CAC1CE}" type="presOf" srcId="{A00E1EAF-E5A5-4843-AC2A-742F2E36659F}" destId="{E1EC6457-5A78-469D-9150-7E6C81059478}" srcOrd="1" destOrd="0" presId="urn:microsoft.com/office/officeart/2005/8/layout/hierarchy2"/>
    <dgm:cxn modelId="{3728ACBB-982E-4A2C-B61B-23E8C11C5820}" type="presOf" srcId="{7F849ACB-7F05-494C-8456-04342B7D8721}" destId="{BD8C5C8C-E314-4A68-B9F9-C0E123467C6A}" srcOrd="0" destOrd="0" presId="urn:microsoft.com/office/officeart/2005/8/layout/hierarchy2"/>
    <dgm:cxn modelId="{10F52E5F-B1C8-42AF-AF82-2B6A0DE2BD60}" type="presOf" srcId="{04FC9340-D395-4DEE-A6B0-92E69AEC9DC0}" destId="{045362AC-A878-4F2B-A0A3-AB75E6E86258}" srcOrd="1" destOrd="0" presId="urn:microsoft.com/office/officeart/2005/8/layout/hierarchy2"/>
    <dgm:cxn modelId="{0950DAB7-263D-41B2-A16B-688AF700FADE}" type="presOf" srcId="{9286D17B-8DEA-4EC6-BFB4-E0942A410101}" destId="{F9B8D831-E3B5-40FD-AD29-440AAC7664FF}" srcOrd="0" destOrd="0" presId="urn:microsoft.com/office/officeart/2005/8/layout/hierarchy2"/>
    <dgm:cxn modelId="{B16CCD66-5BB5-4883-B98D-76453AFD16C0}" type="presOf" srcId="{CEF75DFC-FDFB-4D26-8076-4F48DAA0DE9E}" destId="{301FAC32-B6F4-4156-8D52-72AB452278A7}" srcOrd="0" destOrd="0" presId="urn:microsoft.com/office/officeart/2005/8/layout/hierarchy2"/>
    <dgm:cxn modelId="{073E6432-14B5-4710-AA6D-05E131943B01}" type="presOf" srcId="{A00E1EAF-E5A5-4843-AC2A-742F2E36659F}" destId="{8FE84B9F-77ED-4FD1-99DC-C5535B088F0E}" srcOrd="0" destOrd="0" presId="urn:microsoft.com/office/officeart/2005/8/layout/hierarchy2"/>
    <dgm:cxn modelId="{4D3CF8F4-DE99-4223-B3A4-CBE58BA84EC8}" type="presParOf" srcId="{BD8C5C8C-E314-4A68-B9F9-C0E123467C6A}" destId="{62FBE0DC-2A29-4DD1-8924-3B152A3966EA}" srcOrd="0" destOrd="0" presId="urn:microsoft.com/office/officeart/2005/8/layout/hierarchy2"/>
    <dgm:cxn modelId="{9B0391B1-F9EC-43C1-B848-FB58A7FCDCB8}" type="presParOf" srcId="{62FBE0DC-2A29-4DD1-8924-3B152A3966EA}" destId="{F9B8D831-E3B5-40FD-AD29-440AAC7664FF}" srcOrd="0" destOrd="0" presId="urn:microsoft.com/office/officeart/2005/8/layout/hierarchy2"/>
    <dgm:cxn modelId="{B4D2A7C0-9010-4AAE-9D08-54784CCC1BDC}" type="presParOf" srcId="{62FBE0DC-2A29-4DD1-8924-3B152A3966EA}" destId="{7AB9B6E6-F51A-4BCA-9B52-A3E3AFB3151F}" srcOrd="1" destOrd="0" presId="urn:microsoft.com/office/officeart/2005/8/layout/hierarchy2"/>
    <dgm:cxn modelId="{EFB6FAE0-A40E-4E2F-AA6E-6B548E53E791}" type="presParOf" srcId="{7AB9B6E6-F51A-4BCA-9B52-A3E3AFB3151F}" destId="{8FE84B9F-77ED-4FD1-99DC-C5535B088F0E}" srcOrd="0" destOrd="0" presId="urn:microsoft.com/office/officeart/2005/8/layout/hierarchy2"/>
    <dgm:cxn modelId="{84C3945E-F38B-498B-AB2A-2A1E2FACE01E}" type="presParOf" srcId="{8FE84B9F-77ED-4FD1-99DC-C5535B088F0E}" destId="{E1EC6457-5A78-469D-9150-7E6C81059478}" srcOrd="0" destOrd="0" presId="urn:microsoft.com/office/officeart/2005/8/layout/hierarchy2"/>
    <dgm:cxn modelId="{E5A69BE8-449F-4DCE-840A-2FA7101F89A5}" type="presParOf" srcId="{7AB9B6E6-F51A-4BCA-9B52-A3E3AFB3151F}" destId="{416957D6-F1F6-47C6-9C9D-01C552A2AC5C}" srcOrd="1" destOrd="0" presId="urn:microsoft.com/office/officeart/2005/8/layout/hierarchy2"/>
    <dgm:cxn modelId="{187A9B62-06F9-4A83-B8A6-5B6B187DB594}" type="presParOf" srcId="{416957D6-F1F6-47C6-9C9D-01C552A2AC5C}" destId="{D3B3DADB-E3A8-484A-920A-1266449DE385}" srcOrd="0" destOrd="0" presId="urn:microsoft.com/office/officeart/2005/8/layout/hierarchy2"/>
    <dgm:cxn modelId="{7DAE74F9-E232-4E14-A0D4-4EF1DEE361C3}" type="presParOf" srcId="{416957D6-F1F6-47C6-9C9D-01C552A2AC5C}" destId="{BBEEEC1E-7E54-4FF0-B8BB-E568720EACD0}" srcOrd="1" destOrd="0" presId="urn:microsoft.com/office/officeart/2005/8/layout/hierarchy2"/>
    <dgm:cxn modelId="{5F8124B7-5B98-4CE7-983E-DAB6FABBC179}" type="presParOf" srcId="{7AB9B6E6-F51A-4BCA-9B52-A3E3AFB3151F}" destId="{301FAC32-B6F4-4156-8D52-72AB452278A7}" srcOrd="2" destOrd="0" presId="urn:microsoft.com/office/officeart/2005/8/layout/hierarchy2"/>
    <dgm:cxn modelId="{4099D2CC-F697-48CD-AC50-91CA1CAA59A7}" type="presParOf" srcId="{301FAC32-B6F4-4156-8D52-72AB452278A7}" destId="{4B2E41B3-7880-4D7F-9BB9-A3F76109323F}" srcOrd="0" destOrd="0" presId="urn:microsoft.com/office/officeart/2005/8/layout/hierarchy2"/>
    <dgm:cxn modelId="{33000B40-EC43-4C1D-BB1A-0DBE8E01BCA8}" type="presParOf" srcId="{7AB9B6E6-F51A-4BCA-9B52-A3E3AFB3151F}" destId="{110E30B4-083E-416C-AAB5-81BDB1D78D86}" srcOrd="3" destOrd="0" presId="urn:microsoft.com/office/officeart/2005/8/layout/hierarchy2"/>
    <dgm:cxn modelId="{6EC9B803-523E-48C6-8E75-A76FD856BF13}" type="presParOf" srcId="{110E30B4-083E-416C-AAB5-81BDB1D78D86}" destId="{53C0511B-8CCA-4A99-A389-5BDAFD6FF1BD}" srcOrd="0" destOrd="0" presId="urn:microsoft.com/office/officeart/2005/8/layout/hierarchy2"/>
    <dgm:cxn modelId="{674BB3CF-5DCD-44AB-8CA9-4AEB53D0C057}" type="presParOf" srcId="{110E30B4-083E-416C-AAB5-81BDB1D78D86}" destId="{E62B62E7-15A6-430B-9AF3-F42149D3C1DE}" srcOrd="1" destOrd="0" presId="urn:microsoft.com/office/officeart/2005/8/layout/hierarchy2"/>
    <dgm:cxn modelId="{837AFE56-54A9-43F0-9CAC-2F10D86D4075}" type="presParOf" srcId="{7AB9B6E6-F51A-4BCA-9B52-A3E3AFB3151F}" destId="{EDFF1855-A5E8-4E7A-94EC-CFFDB58FB369}" srcOrd="4" destOrd="0" presId="urn:microsoft.com/office/officeart/2005/8/layout/hierarchy2"/>
    <dgm:cxn modelId="{0D8C5CE7-3B3D-40BC-832D-83395AA7257F}" type="presParOf" srcId="{EDFF1855-A5E8-4E7A-94EC-CFFDB58FB369}" destId="{045362AC-A878-4F2B-A0A3-AB75E6E86258}" srcOrd="0" destOrd="0" presId="urn:microsoft.com/office/officeart/2005/8/layout/hierarchy2"/>
    <dgm:cxn modelId="{17AD189E-6B1D-49D1-9B5E-D8BC7E366FF2}" type="presParOf" srcId="{7AB9B6E6-F51A-4BCA-9B52-A3E3AFB3151F}" destId="{501FD7AA-B8DE-491A-8C42-424B13D03969}" srcOrd="5" destOrd="0" presId="urn:microsoft.com/office/officeart/2005/8/layout/hierarchy2"/>
    <dgm:cxn modelId="{79560106-FE5F-448E-B90C-3740C0BF635B}" type="presParOf" srcId="{501FD7AA-B8DE-491A-8C42-424B13D03969}" destId="{A3C2C2E5-50E5-498C-BA48-E99B802BB4B4}" srcOrd="0" destOrd="0" presId="urn:microsoft.com/office/officeart/2005/8/layout/hierarchy2"/>
    <dgm:cxn modelId="{253F2B84-AEB3-40F9-9A9F-690E77A5190E}" type="presParOf" srcId="{501FD7AA-B8DE-491A-8C42-424B13D03969}" destId="{C24DC6E3-CF69-49DB-ACA4-CB4A30E7A9E9}" srcOrd="1"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dgm:t>
        <a:bodyPr/>
        <a:lstStyle/>
        <a:p>
          <a:r>
            <a:rPr lang="en-US" dirty="0"/>
            <a:t>Intermediate Representation (LLVM IR)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dgm:t>
        <a:bodyPr/>
        <a:lstStyle/>
        <a:p>
          <a:r>
            <a:rPr lang="en-US" dirty="0"/>
            <a:t>Native CPU Code</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3">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2"/>
      <dgm:spPr/>
      <dgm:t>
        <a:bodyPr/>
        <a:lstStyle/>
        <a:p>
          <a:endParaRPr lang="en-US"/>
        </a:p>
      </dgm:t>
    </dgm:pt>
    <dgm:pt modelId="{C426560C-0CAC-462E-B79F-C164F4B2229A}" type="pres">
      <dgm:prSet presAssocID="{70756BA8-A473-47E1-96C7-5F7EA4C91E7B}" presName="connectorText" presStyleLbl="sibTrans2D1" presStyleIdx="0" presStyleCnt="2"/>
      <dgm:spPr/>
      <dgm:t>
        <a:bodyPr/>
        <a:lstStyle/>
        <a:p>
          <a:endParaRPr lang="en-US"/>
        </a:p>
      </dgm:t>
    </dgm:pt>
    <dgm:pt modelId="{6DA6C2D0-550C-424A-B9A1-F92237504E32}" type="pres">
      <dgm:prSet presAssocID="{B3FB14AC-B0FB-40EC-9E46-94E08CC29F25}" presName="node" presStyleLbl="node1" presStyleIdx="1" presStyleCnt="3">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2"/>
      <dgm:spPr/>
      <dgm:t>
        <a:bodyPr/>
        <a:lstStyle/>
        <a:p>
          <a:endParaRPr lang="en-US"/>
        </a:p>
      </dgm:t>
    </dgm:pt>
    <dgm:pt modelId="{3E7297B2-C24F-48BB-A476-FF040E1C601D}" type="pres">
      <dgm:prSet presAssocID="{34B92034-B36F-40B9-868D-24CA0218589E}" presName="connectorText" presStyleLbl="sibTrans2D1" presStyleIdx="1" presStyleCnt="2"/>
      <dgm:spPr/>
      <dgm:t>
        <a:bodyPr/>
        <a:lstStyle/>
        <a:p>
          <a:endParaRPr lang="en-US"/>
        </a:p>
      </dgm:t>
    </dgm:pt>
    <dgm:pt modelId="{B9BB790B-49C5-4162-899E-0A658A2BA22C}" type="pres">
      <dgm:prSet presAssocID="{5DA4BBE1-597C-446A-B0B9-8209C0328E28}" presName="node" presStyleLbl="node1" presStyleIdx="2" presStyleCnt="3">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dgm:t>
        <a:bodyPr/>
        <a:lstStyle/>
        <a:p>
          <a:r>
            <a:rPr lang="en-US" dirty="0"/>
            <a:t>Query Plan</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dgm:t>
        <a:bodyPr/>
        <a:lstStyle/>
        <a:p>
          <a:r>
            <a:rPr lang="en-US" dirty="0"/>
            <a:t>Intermediate Representation (LLVM IR)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dgm:t>
        <a:bodyPr/>
        <a:lstStyle/>
        <a:p>
          <a:r>
            <a:rPr lang="en-US" dirty="0"/>
            <a:t>PTX (using NNVM)</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226EF819-6A39-4ACE-8D7E-BF392AE6F37D}">
      <dgm:prSet/>
      <dgm:spPr/>
      <dgm:t>
        <a:bodyPr/>
        <a:lstStyle/>
        <a:p>
          <a:r>
            <a:rPr lang="en-US" dirty="0"/>
            <a:t>Native GPU Code</a:t>
          </a:r>
        </a:p>
      </dgm:t>
    </dgm:pt>
    <dgm:pt modelId="{0ADFC2FF-8C2A-478C-8566-F41DA57C57CA}" type="parTrans" cxnId="{2366C7DE-826D-4C88-9704-EDA1C1D0F116}">
      <dgm:prSet/>
      <dgm:spPr/>
      <dgm:t>
        <a:bodyPr/>
        <a:lstStyle/>
        <a:p>
          <a:endParaRPr lang="en-US"/>
        </a:p>
      </dgm:t>
    </dgm:pt>
    <dgm:pt modelId="{94F1D38B-3429-45F0-ACBE-F89503F6A7FF}" type="sibTrans" cxnId="{2366C7DE-826D-4C88-9704-EDA1C1D0F116}">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4">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3"/>
      <dgm:spPr/>
      <dgm:t>
        <a:bodyPr/>
        <a:lstStyle/>
        <a:p>
          <a:endParaRPr lang="en-US"/>
        </a:p>
      </dgm:t>
    </dgm:pt>
    <dgm:pt modelId="{C426560C-0CAC-462E-B79F-C164F4B2229A}" type="pres">
      <dgm:prSet presAssocID="{70756BA8-A473-47E1-96C7-5F7EA4C91E7B}" presName="connectorText" presStyleLbl="sibTrans2D1" presStyleIdx="0" presStyleCnt="3"/>
      <dgm:spPr/>
      <dgm:t>
        <a:bodyPr/>
        <a:lstStyle/>
        <a:p>
          <a:endParaRPr lang="en-US"/>
        </a:p>
      </dgm:t>
    </dgm:pt>
    <dgm:pt modelId="{6DA6C2D0-550C-424A-B9A1-F92237504E32}" type="pres">
      <dgm:prSet presAssocID="{B3FB14AC-B0FB-40EC-9E46-94E08CC29F25}" presName="node" presStyleLbl="node1" presStyleIdx="1" presStyleCnt="4">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3"/>
      <dgm:spPr/>
      <dgm:t>
        <a:bodyPr/>
        <a:lstStyle/>
        <a:p>
          <a:endParaRPr lang="en-US"/>
        </a:p>
      </dgm:t>
    </dgm:pt>
    <dgm:pt modelId="{3E7297B2-C24F-48BB-A476-FF040E1C601D}" type="pres">
      <dgm:prSet presAssocID="{34B92034-B36F-40B9-868D-24CA0218589E}" presName="connectorText" presStyleLbl="sibTrans2D1" presStyleIdx="1" presStyleCnt="3"/>
      <dgm:spPr/>
      <dgm:t>
        <a:bodyPr/>
        <a:lstStyle/>
        <a:p>
          <a:endParaRPr lang="en-US"/>
        </a:p>
      </dgm:t>
    </dgm:pt>
    <dgm:pt modelId="{B9BB790B-49C5-4162-899E-0A658A2BA22C}" type="pres">
      <dgm:prSet presAssocID="{5DA4BBE1-597C-446A-B0B9-8209C0328E28}" presName="node" presStyleLbl="node1" presStyleIdx="2" presStyleCnt="4">
        <dgm:presLayoutVars>
          <dgm:bulletEnabled val="1"/>
        </dgm:presLayoutVars>
      </dgm:prSet>
      <dgm:spPr/>
      <dgm:t>
        <a:bodyPr/>
        <a:lstStyle/>
        <a:p>
          <a:endParaRPr lang="en-US"/>
        </a:p>
      </dgm:t>
    </dgm:pt>
    <dgm:pt modelId="{46A9B785-47CD-42A4-B8F1-F68A7A0E0FEE}" type="pres">
      <dgm:prSet presAssocID="{A0E9E547-0779-4B0E-943F-F17164643D70}" presName="sibTrans" presStyleLbl="sibTrans2D1" presStyleIdx="2" presStyleCnt="3"/>
      <dgm:spPr/>
      <dgm:t>
        <a:bodyPr/>
        <a:lstStyle/>
        <a:p>
          <a:endParaRPr lang="en-US"/>
        </a:p>
      </dgm:t>
    </dgm:pt>
    <dgm:pt modelId="{52BB9F39-70B2-42E2-981E-4C86DFE2AF78}" type="pres">
      <dgm:prSet presAssocID="{A0E9E547-0779-4B0E-943F-F17164643D70}" presName="connectorText" presStyleLbl="sibTrans2D1" presStyleIdx="2" presStyleCnt="3"/>
      <dgm:spPr/>
      <dgm:t>
        <a:bodyPr/>
        <a:lstStyle/>
        <a:p>
          <a:endParaRPr lang="en-US"/>
        </a:p>
      </dgm:t>
    </dgm:pt>
    <dgm:pt modelId="{43D175CE-8C15-4677-9CF6-D4CA51D2225C}" type="pres">
      <dgm:prSet presAssocID="{226EF819-6A39-4ACE-8D7E-BF392AE6F37D}" presName="node" presStyleLbl="node1" presStyleIdx="3" presStyleCnt="4">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05CE5223-75F3-4E5D-83DD-237D9178FEC1}" type="presOf" srcId="{226EF819-6A39-4ACE-8D7E-BF392AE6F37D}" destId="{43D175CE-8C15-4677-9CF6-D4CA51D2225C}" srcOrd="0" destOrd="0" presId="urn:microsoft.com/office/officeart/2005/8/layout/process1"/>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F9E97A1E-22AF-485E-B1FE-D5160CA15109}" type="presOf" srcId="{A0E9E547-0779-4B0E-943F-F17164643D70}" destId="{46A9B785-47CD-42A4-B8F1-F68A7A0E0FEE}"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B1A7E8F8-2B69-4B18-9F45-259CE060623B}" type="presOf" srcId="{A0E9E547-0779-4B0E-943F-F17164643D70}" destId="{52BB9F39-70B2-42E2-981E-4C86DFE2AF78}"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2366C7DE-826D-4C88-9704-EDA1C1D0F116}" srcId="{6C748D97-3AAE-40F0-B1D6-2420BC7BE629}" destId="{226EF819-6A39-4ACE-8D7E-BF392AE6F37D}" srcOrd="3" destOrd="0" parTransId="{0ADFC2FF-8C2A-478C-8566-F41DA57C57CA}" sibTransId="{94F1D38B-3429-45F0-ACBE-F89503F6A7FF}"/>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 modelId="{6E8169C5-AAA4-4BFF-AF0A-6A2B1FB57A38}" type="presParOf" srcId="{CAA66993-B400-4AAC-9916-36777A1ECA5C}" destId="{46A9B785-47CD-42A4-B8F1-F68A7A0E0FEE}" srcOrd="5" destOrd="0" presId="urn:microsoft.com/office/officeart/2005/8/layout/process1"/>
    <dgm:cxn modelId="{556956A5-B135-42B2-8BAC-CA4A72BA61EB}" type="presParOf" srcId="{46A9B785-47CD-42A4-B8F1-F68A7A0E0FEE}" destId="{52BB9F39-70B2-42E2-981E-4C86DFE2AF78}" srcOrd="0" destOrd="0" presId="urn:microsoft.com/office/officeart/2005/8/layout/process1"/>
    <dgm:cxn modelId="{C28D850A-83B7-45EB-89C4-5F694B6F4978}" type="presParOf" srcId="{CAA66993-B400-4AAC-9916-36777A1ECA5C}" destId="{43D175CE-8C15-4677-9CF6-D4CA51D2225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4_2" csCatId="accent4" phldr="1"/>
      <dgm:spPr/>
    </dgm:pt>
    <dgm:pt modelId="{94C276C4-BE51-47E7-A072-08A6F64AB449}">
      <dgm:prSet phldrT="[Text]"/>
      <dgm:spPr>
        <a:solidFill>
          <a:schemeClr val="accent1"/>
        </a:solidFill>
      </dgm:spPr>
      <dgm:t>
        <a:bodyPr/>
        <a:lstStyle/>
        <a:p>
          <a:r>
            <a:rPr lang="en-US" dirty="0"/>
            <a:t>Evaluate x*2</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a:solidFill>
          <a:schemeClr val="bg1"/>
        </a:solidFill>
        <a:ln>
          <a:solidFill>
            <a:schemeClr val="accent2"/>
          </a:solidFill>
        </a:ln>
      </dgm:spPr>
      <dgm:t>
        <a:bodyPr/>
        <a:lstStyle/>
        <a:p>
          <a:r>
            <a:rPr lang="en-US" dirty="0">
              <a:solidFill>
                <a:schemeClr val="accent2"/>
              </a:solidFill>
            </a:rPr>
            <a:t>Store in register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a:solidFill>
          <a:schemeClr val="accent1"/>
        </a:solidFill>
      </dgm:spPr>
      <dgm:t>
        <a:bodyPr/>
        <a:lstStyle/>
        <a:p>
          <a:r>
            <a:rPr lang="en-US" dirty="0"/>
            <a:t>Compute final result (add 3)</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3">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2"/>
      <dgm:spPr/>
      <dgm:t>
        <a:bodyPr/>
        <a:lstStyle/>
        <a:p>
          <a:endParaRPr lang="en-US"/>
        </a:p>
      </dgm:t>
    </dgm:pt>
    <dgm:pt modelId="{C426560C-0CAC-462E-B79F-C164F4B2229A}" type="pres">
      <dgm:prSet presAssocID="{70756BA8-A473-47E1-96C7-5F7EA4C91E7B}" presName="connectorText" presStyleLbl="sibTrans2D1" presStyleIdx="0" presStyleCnt="2"/>
      <dgm:spPr/>
      <dgm:t>
        <a:bodyPr/>
        <a:lstStyle/>
        <a:p>
          <a:endParaRPr lang="en-US"/>
        </a:p>
      </dgm:t>
    </dgm:pt>
    <dgm:pt modelId="{6DA6C2D0-550C-424A-B9A1-F92237504E32}" type="pres">
      <dgm:prSet presAssocID="{B3FB14AC-B0FB-40EC-9E46-94E08CC29F25}" presName="node" presStyleLbl="node1" presStyleIdx="1" presStyleCnt="3">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2"/>
      <dgm:spPr/>
      <dgm:t>
        <a:bodyPr/>
        <a:lstStyle/>
        <a:p>
          <a:endParaRPr lang="en-US"/>
        </a:p>
      </dgm:t>
    </dgm:pt>
    <dgm:pt modelId="{3E7297B2-C24F-48BB-A476-FF040E1C601D}" type="pres">
      <dgm:prSet presAssocID="{34B92034-B36F-40B9-868D-24CA0218589E}" presName="connectorText" presStyleLbl="sibTrans2D1" presStyleIdx="1" presStyleCnt="2"/>
      <dgm:spPr/>
      <dgm:t>
        <a:bodyPr/>
        <a:lstStyle/>
        <a:p>
          <a:endParaRPr lang="en-US"/>
        </a:p>
      </dgm:t>
    </dgm:pt>
    <dgm:pt modelId="{B9BB790B-49C5-4162-899E-0A658A2BA22C}" type="pres">
      <dgm:prSet presAssocID="{5DA4BBE1-597C-446A-B0B9-8209C0328E28}" presName="node" presStyleLbl="node1" presStyleIdx="2" presStyleCnt="3">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748D97-3AAE-40F0-B1D6-2420BC7BE629}" type="doc">
      <dgm:prSet loTypeId="urn:microsoft.com/office/officeart/2005/8/layout/process1" loCatId="process" qsTypeId="urn:microsoft.com/office/officeart/2005/8/quickstyle/simple1" qsCatId="simple" csTypeId="urn:microsoft.com/office/officeart/2005/8/colors/accent1_2" csCatId="accent1" phldr="1"/>
      <dgm:spPr/>
    </dgm:pt>
    <dgm:pt modelId="{94C276C4-BE51-47E7-A072-08A6F64AB449}">
      <dgm:prSet phldrT="[Text]"/>
      <dgm:spPr>
        <a:solidFill>
          <a:schemeClr val="accent1">
            <a:hueOff val="0"/>
            <a:satOff val="0"/>
            <a:lumOff val="0"/>
          </a:schemeClr>
        </a:solidFill>
      </dgm:spPr>
      <dgm:t>
        <a:bodyPr/>
        <a:lstStyle/>
        <a:p>
          <a:r>
            <a:rPr lang="en-US" dirty="0"/>
            <a:t>Evaluate x*2 for a number of rows</a:t>
          </a:r>
        </a:p>
      </dgm:t>
    </dgm:pt>
    <dgm:pt modelId="{33980C9C-A475-4FF7-B913-D244AE5BFAC5}" type="parTrans" cxnId="{54A347A0-753C-4A20-9C12-568230D72419}">
      <dgm:prSet/>
      <dgm:spPr/>
      <dgm:t>
        <a:bodyPr/>
        <a:lstStyle/>
        <a:p>
          <a:endParaRPr lang="en-US"/>
        </a:p>
      </dgm:t>
    </dgm:pt>
    <dgm:pt modelId="{70756BA8-A473-47E1-96C7-5F7EA4C91E7B}" type="sibTrans" cxnId="{54A347A0-753C-4A20-9C12-568230D72419}">
      <dgm:prSet/>
      <dgm:spPr/>
      <dgm:t>
        <a:bodyPr/>
        <a:lstStyle/>
        <a:p>
          <a:endParaRPr lang="en-US"/>
        </a:p>
      </dgm:t>
    </dgm:pt>
    <dgm:pt modelId="{B3FB14AC-B0FB-40EC-9E46-94E08CC29F25}">
      <dgm:prSet phldrT="[Text]"/>
      <dgm:spPr>
        <a:noFill/>
        <a:ln>
          <a:solidFill>
            <a:schemeClr val="accent2"/>
          </a:solidFill>
        </a:ln>
      </dgm:spPr>
      <dgm:t>
        <a:bodyPr/>
        <a:lstStyle/>
        <a:p>
          <a:r>
            <a:rPr lang="en-US" dirty="0">
              <a:solidFill>
                <a:schemeClr val="accent2"/>
              </a:solidFill>
            </a:rPr>
            <a:t>Store in buffer</a:t>
          </a:r>
        </a:p>
      </dgm:t>
    </dgm:pt>
    <dgm:pt modelId="{9FA481DC-5063-4080-B3DE-D62BFB8A2456}" type="parTrans" cxnId="{69BB6A42-F374-4293-AC0F-FC7514CA29F0}">
      <dgm:prSet/>
      <dgm:spPr/>
      <dgm:t>
        <a:bodyPr/>
        <a:lstStyle/>
        <a:p>
          <a:endParaRPr lang="en-US"/>
        </a:p>
      </dgm:t>
    </dgm:pt>
    <dgm:pt modelId="{34B92034-B36F-40B9-868D-24CA0218589E}" type="sibTrans" cxnId="{69BB6A42-F374-4293-AC0F-FC7514CA29F0}">
      <dgm:prSet/>
      <dgm:spPr/>
      <dgm:t>
        <a:bodyPr/>
        <a:lstStyle/>
        <a:p>
          <a:endParaRPr lang="en-US"/>
        </a:p>
      </dgm:t>
    </dgm:pt>
    <dgm:pt modelId="{5DA4BBE1-597C-446A-B0B9-8209C0328E28}">
      <dgm:prSet phldrT="[Text]"/>
      <dgm:spPr>
        <a:solidFill>
          <a:schemeClr val="bg1"/>
        </a:solidFill>
        <a:ln>
          <a:solidFill>
            <a:schemeClr val="accent2"/>
          </a:solidFill>
        </a:ln>
      </dgm:spPr>
      <dgm:t>
        <a:bodyPr/>
        <a:lstStyle/>
        <a:p>
          <a:r>
            <a:rPr lang="en-US" dirty="0">
              <a:solidFill>
                <a:schemeClr val="accent2"/>
              </a:solidFill>
            </a:rPr>
            <a:t>Read intermediate result from buffer</a:t>
          </a:r>
        </a:p>
      </dgm:t>
    </dgm:pt>
    <dgm:pt modelId="{8E127DF4-0F6C-4619-B228-9655AD68C5CB}" type="parTrans" cxnId="{10F495BD-96AA-4F74-A95B-CC75B2954E49}">
      <dgm:prSet/>
      <dgm:spPr/>
      <dgm:t>
        <a:bodyPr/>
        <a:lstStyle/>
        <a:p>
          <a:endParaRPr lang="en-US"/>
        </a:p>
      </dgm:t>
    </dgm:pt>
    <dgm:pt modelId="{A0E9E547-0779-4B0E-943F-F17164643D70}" type="sibTrans" cxnId="{10F495BD-96AA-4F74-A95B-CC75B2954E49}">
      <dgm:prSet/>
      <dgm:spPr/>
      <dgm:t>
        <a:bodyPr/>
        <a:lstStyle/>
        <a:p>
          <a:endParaRPr lang="en-US"/>
        </a:p>
      </dgm:t>
    </dgm:pt>
    <dgm:pt modelId="{226EF819-6A39-4ACE-8D7E-BF392AE6F37D}">
      <dgm:prSet/>
      <dgm:spPr/>
      <dgm:t>
        <a:bodyPr/>
        <a:lstStyle/>
        <a:p>
          <a:r>
            <a:rPr lang="en-US" dirty="0"/>
            <a:t>Compute final result (add 3)</a:t>
          </a:r>
        </a:p>
      </dgm:t>
    </dgm:pt>
    <dgm:pt modelId="{0ADFC2FF-8C2A-478C-8566-F41DA57C57CA}" type="parTrans" cxnId="{2366C7DE-826D-4C88-9704-EDA1C1D0F116}">
      <dgm:prSet/>
      <dgm:spPr/>
      <dgm:t>
        <a:bodyPr/>
        <a:lstStyle/>
        <a:p>
          <a:endParaRPr lang="en-US"/>
        </a:p>
      </dgm:t>
    </dgm:pt>
    <dgm:pt modelId="{94F1D38B-3429-45F0-ACBE-F89503F6A7FF}" type="sibTrans" cxnId="{2366C7DE-826D-4C88-9704-EDA1C1D0F116}">
      <dgm:prSet/>
      <dgm:spPr/>
      <dgm:t>
        <a:bodyPr/>
        <a:lstStyle/>
        <a:p>
          <a:endParaRPr lang="en-US"/>
        </a:p>
      </dgm:t>
    </dgm:pt>
    <dgm:pt modelId="{CAA66993-B400-4AAC-9916-36777A1ECA5C}" type="pres">
      <dgm:prSet presAssocID="{6C748D97-3AAE-40F0-B1D6-2420BC7BE629}" presName="Name0" presStyleCnt="0">
        <dgm:presLayoutVars>
          <dgm:dir/>
          <dgm:resizeHandles val="exact"/>
        </dgm:presLayoutVars>
      </dgm:prSet>
      <dgm:spPr/>
    </dgm:pt>
    <dgm:pt modelId="{95B6FCDD-1C46-4E71-BD2F-DD0B467C0FD1}" type="pres">
      <dgm:prSet presAssocID="{94C276C4-BE51-47E7-A072-08A6F64AB449}" presName="node" presStyleLbl="node1" presStyleIdx="0" presStyleCnt="4">
        <dgm:presLayoutVars>
          <dgm:bulletEnabled val="1"/>
        </dgm:presLayoutVars>
      </dgm:prSet>
      <dgm:spPr/>
      <dgm:t>
        <a:bodyPr/>
        <a:lstStyle/>
        <a:p>
          <a:endParaRPr lang="en-US"/>
        </a:p>
      </dgm:t>
    </dgm:pt>
    <dgm:pt modelId="{B7362C62-7960-4C1D-9CFA-00B3F022219B}" type="pres">
      <dgm:prSet presAssocID="{70756BA8-A473-47E1-96C7-5F7EA4C91E7B}" presName="sibTrans" presStyleLbl="sibTrans2D1" presStyleIdx="0" presStyleCnt="3"/>
      <dgm:spPr/>
      <dgm:t>
        <a:bodyPr/>
        <a:lstStyle/>
        <a:p>
          <a:endParaRPr lang="en-US"/>
        </a:p>
      </dgm:t>
    </dgm:pt>
    <dgm:pt modelId="{C426560C-0CAC-462E-B79F-C164F4B2229A}" type="pres">
      <dgm:prSet presAssocID="{70756BA8-A473-47E1-96C7-5F7EA4C91E7B}" presName="connectorText" presStyleLbl="sibTrans2D1" presStyleIdx="0" presStyleCnt="3"/>
      <dgm:spPr/>
      <dgm:t>
        <a:bodyPr/>
        <a:lstStyle/>
        <a:p>
          <a:endParaRPr lang="en-US"/>
        </a:p>
      </dgm:t>
    </dgm:pt>
    <dgm:pt modelId="{6DA6C2D0-550C-424A-B9A1-F92237504E32}" type="pres">
      <dgm:prSet presAssocID="{B3FB14AC-B0FB-40EC-9E46-94E08CC29F25}" presName="node" presStyleLbl="node1" presStyleIdx="1" presStyleCnt="4">
        <dgm:presLayoutVars>
          <dgm:bulletEnabled val="1"/>
        </dgm:presLayoutVars>
      </dgm:prSet>
      <dgm:spPr/>
      <dgm:t>
        <a:bodyPr/>
        <a:lstStyle/>
        <a:p>
          <a:endParaRPr lang="en-US"/>
        </a:p>
      </dgm:t>
    </dgm:pt>
    <dgm:pt modelId="{8858971F-10BF-4B36-AC98-3DE037875A03}" type="pres">
      <dgm:prSet presAssocID="{34B92034-B36F-40B9-868D-24CA0218589E}" presName="sibTrans" presStyleLbl="sibTrans2D1" presStyleIdx="1" presStyleCnt="3"/>
      <dgm:spPr/>
      <dgm:t>
        <a:bodyPr/>
        <a:lstStyle/>
        <a:p>
          <a:endParaRPr lang="en-US"/>
        </a:p>
      </dgm:t>
    </dgm:pt>
    <dgm:pt modelId="{3E7297B2-C24F-48BB-A476-FF040E1C601D}" type="pres">
      <dgm:prSet presAssocID="{34B92034-B36F-40B9-868D-24CA0218589E}" presName="connectorText" presStyleLbl="sibTrans2D1" presStyleIdx="1" presStyleCnt="3"/>
      <dgm:spPr/>
      <dgm:t>
        <a:bodyPr/>
        <a:lstStyle/>
        <a:p>
          <a:endParaRPr lang="en-US"/>
        </a:p>
      </dgm:t>
    </dgm:pt>
    <dgm:pt modelId="{B9BB790B-49C5-4162-899E-0A658A2BA22C}" type="pres">
      <dgm:prSet presAssocID="{5DA4BBE1-597C-446A-B0B9-8209C0328E28}" presName="node" presStyleLbl="node1" presStyleIdx="2" presStyleCnt="4">
        <dgm:presLayoutVars>
          <dgm:bulletEnabled val="1"/>
        </dgm:presLayoutVars>
      </dgm:prSet>
      <dgm:spPr/>
      <dgm:t>
        <a:bodyPr/>
        <a:lstStyle/>
        <a:p>
          <a:endParaRPr lang="en-US"/>
        </a:p>
      </dgm:t>
    </dgm:pt>
    <dgm:pt modelId="{46A9B785-47CD-42A4-B8F1-F68A7A0E0FEE}" type="pres">
      <dgm:prSet presAssocID="{A0E9E547-0779-4B0E-943F-F17164643D70}" presName="sibTrans" presStyleLbl="sibTrans2D1" presStyleIdx="2" presStyleCnt="3"/>
      <dgm:spPr/>
      <dgm:t>
        <a:bodyPr/>
        <a:lstStyle/>
        <a:p>
          <a:endParaRPr lang="en-US"/>
        </a:p>
      </dgm:t>
    </dgm:pt>
    <dgm:pt modelId="{52BB9F39-70B2-42E2-981E-4C86DFE2AF78}" type="pres">
      <dgm:prSet presAssocID="{A0E9E547-0779-4B0E-943F-F17164643D70}" presName="connectorText" presStyleLbl="sibTrans2D1" presStyleIdx="2" presStyleCnt="3"/>
      <dgm:spPr/>
      <dgm:t>
        <a:bodyPr/>
        <a:lstStyle/>
        <a:p>
          <a:endParaRPr lang="en-US"/>
        </a:p>
      </dgm:t>
    </dgm:pt>
    <dgm:pt modelId="{43D175CE-8C15-4677-9CF6-D4CA51D2225C}" type="pres">
      <dgm:prSet presAssocID="{226EF819-6A39-4ACE-8D7E-BF392AE6F37D}" presName="node" presStyleLbl="node1" presStyleIdx="3" presStyleCnt="4">
        <dgm:presLayoutVars>
          <dgm:bulletEnabled val="1"/>
        </dgm:presLayoutVars>
      </dgm:prSet>
      <dgm:spPr/>
      <dgm:t>
        <a:bodyPr/>
        <a:lstStyle/>
        <a:p>
          <a:endParaRPr lang="en-US"/>
        </a:p>
      </dgm:t>
    </dgm:pt>
  </dgm:ptLst>
  <dgm:cxnLst>
    <dgm:cxn modelId="{595D5FE7-9622-468C-BE0F-5F60F7B8B8EF}" type="presOf" srcId="{34B92034-B36F-40B9-868D-24CA0218589E}" destId="{3E7297B2-C24F-48BB-A476-FF040E1C601D}" srcOrd="1" destOrd="0" presId="urn:microsoft.com/office/officeart/2005/8/layout/process1"/>
    <dgm:cxn modelId="{20D16189-9351-48B8-B1F9-5B8516317B56}" type="presOf" srcId="{6C748D97-3AAE-40F0-B1D6-2420BC7BE629}" destId="{CAA66993-B400-4AAC-9916-36777A1ECA5C}" srcOrd="0" destOrd="0" presId="urn:microsoft.com/office/officeart/2005/8/layout/process1"/>
    <dgm:cxn modelId="{10F495BD-96AA-4F74-A95B-CC75B2954E49}" srcId="{6C748D97-3AAE-40F0-B1D6-2420BC7BE629}" destId="{5DA4BBE1-597C-446A-B0B9-8209C0328E28}" srcOrd="2" destOrd="0" parTransId="{8E127DF4-0F6C-4619-B228-9655AD68C5CB}" sibTransId="{A0E9E547-0779-4B0E-943F-F17164643D70}"/>
    <dgm:cxn modelId="{05CE5223-75F3-4E5D-83DD-237D9178FEC1}" type="presOf" srcId="{226EF819-6A39-4ACE-8D7E-BF392AE6F37D}" destId="{43D175CE-8C15-4677-9CF6-D4CA51D2225C}" srcOrd="0" destOrd="0" presId="urn:microsoft.com/office/officeart/2005/8/layout/process1"/>
    <dgm:cxn modelId="{414FD4D3-5A99-4452-BD50-929C4EABAE6F}" type="presOf" srcId="{34B92034-B36F-40B9-868D-24CA0218589E}" destId="{8858971F-10BF-4B36-AC98-3DE037875A03}" srcOrd="0" destOrd="0" presId="urn:microsoft.com/office/officeart/2005/8/layout/process1"/>
    <dgm:cxn modelId="{4FF214EA-A697-4105-94CB-5E1A343933F7}" type="presOf" srcId="{94C276C4-BE51-47E7-A072-08A6F64AB449}" destId="{95B6FCDD-1C46-4E71-BD2F-DD0B467C0FD1}" srcOrd="0" destOrd="0" presId="urn:microsoft.com/office/officeart/2005/8/layout/process1"/>
    <dgm:cxn modelId="{F9E97A1E-22AF-485E-B1FE-D5160CA15109}" type="presOf" srcId="{A0E9E547-0779-4B0E-943F-F17164643D70}" destId="{46A9B785-47CD-42A4-B8F1-F68A7A0E0FEE}" srcOrd="0" destOrd="0" presId="urn:microsoft.com/office/officeart/2005/8/layout/process1"/>
    <dgm:cxn modelId="{69BB6A42-F374-4293-AC0F-FC7514CA29F0}" srcId="{6C748D97-3AAE-40F0-B1D6-2420BC7BE629}" destId="{B3FB14AC-B0FB-40EC-9E46-94E08CC29F25}" srcOrd="1" destOrd="0" parTransId="{9FA481DC-5063-4080-B3DE-D62BFB8A2456}" sibTransId="{34B92034-B36F-40B9-868D-24CA0218589E}"/>
    <dgm:cxn modelId="{8F299185-F55D-4455-96F9-A93BAA5D8251}" type="presOf" srcId="{70756BA8-A473-47E1-96C7-5F7EA4C91E7B}" destId="{C426560C-0CAC-462E-B79F-C164F4B2229A}" srcOrd="1" destOrd="0" presId="urn:microsoft.com/office/officeart/2005/8/layout/process1"/>
    <dgm:cxn modelId="{B1A7E8F8-2B69-4B18-9F45-259CE060623B}" type="presOf" srcId="{A0E9E547-0779-4B0E-943F-F17164643D70}" destId="{52BB9F39-70B2-42E2-981E-4C86DFE2AF78}" srcOrd="1" destOrd="0" presId="urn:microsoft.com/office/officeart/2005/8/layout/process1"/>
    <dgm:cxn modelId="{FDDCE9DA-B273-441B-A572-B9B968855B20}" type="presOf" srcId="{70756BA8-A473-47E1-96C7-5F7EA4C91E7B}" destId="{B7362C62-7960-4C1D-9CFA-00B3F022219B}" srcOrd="0" destOrd="0" presId="urn:microsoft.com/office/officeart/2005/8/layout/process1"/>
    <dgm:cxn modelId="{B6F620B7-EDEB-4979-A8F9-F05E8B2346D5}" type="presOf" srcId="{B3FB14AC-B0FB-40EC-9E46-94E08CC29F25}" destId="{6DA6C2D0-550C-424A-B9A1-F92237504E32}" srcOrd="0" destOrd="0" presId="urn:microsoft.com/office/officeart/2005/8/layout/process1"/>
    <dgm:cxn modelId="{2366C7DE-826D-4C88-9704-EDA1C1D0F116}" srcId="{6C748D97-3AAE-40F0-B1D6-2420BC7BE629}" destId="{226EF819-6A39-4ACE-8D7E-BF392AE6F37D}" srcOrd="3" destOrd="0" parTransId="{0ADFC2FF-8C2A-478C-8566-F41DA57C57CA}" sibTransId="{94F1D38B-3429-45F0-ACBE-F89503F6A7FF}"/>
    <dgm:cxn modelId="{72E0DB14-A471-4323-913A-A703EA98C44A}" type="presOf" srcId="{5DA4BBE1-597C-446A-B0B9-8209C0328E28}" destId="{B9BB790B-49C5-4162-899E-0A658A2BA22C}" srcOrd="0" destOrd="0" presId="urn:microsoft.com/office/officeart/2005/8/layout/process1"/>
    <dgm:cxn modelId="{54A347A0-753C-4A20-9C12-568230D72419}" srcId="{6C748D97-3AAE-40F0-B1D6-2420BC7BE629}" destId="{94C276C4-BE51-47E7-A072-08A6F64AB449}" srcOrd="0" destOrd="0" parTransId="{33980C9C-A475-4FF7-B913-D244AE5BFAC5}" sibTransId="{70756BA8-A473-47E1-96C7-5F7EA4C91E7B}"/>
    <dgm:cxn modelId="{76B8BF4E-0C24-470D-B875-3A579C29D22C}" type="presParOf" srcId="{CAA66993-B400-4AAC-9916-36777A1ECA5C}" destId="{95B6FCDD-1C46-4E71-BD2F-DD0B467C0FD1}" srcOrd="0" destOrd="0" presId="urn:microsoft.com/office/officeart/2005/8/layout/process1"/>
    <dgm:cxn modelId="{46E30D4F-F691-48F3-A5CF-2486EFDDEA01}" type="presParOf" srcId="{CAA66993-B400-4AAC-9916-36777A1ECA5C}" destId="{B7362C62-7960-4C1D-9CFA-00B3F022219B}" srcOrd="1" destOrd="0" presId="urn:microsoft.com/office/officeart/2005/8/layout/process1"/>
    <dgm:cxn modelId="{7A947F7D-A48E-4155-9DB5-6EE0298D7C50}" type="presParOf" srcId="{B7362C62-7960-4C1D-9CFA-00B3F022219B}" destId="{C426560C-0CAC-462E-B79F-C164F4B2229A}" srcOrd="0" destOrd="0" presId="urn:microsoft.com/office/officeart/2005/8/layout/process1"/>
    <dgm:cxn modelId="{EE9389EC-81D1-451A-AF18-F66171F79A06}" type="presParOf" srcId="{CAA66993-B400-4AAC-9916-36777A1ECA5C}" destId="{6DA6C2D0-550C-424A-B9A1-F92237504E32}" srcOrd="2" destOrd="0" presId="urn:microsoft.com/office/officeart/2005/8/layout/process1"/>
    <dgm:cxn modelId="{280E5244-4AEB-47AB-9CC0-C585638DCBE9}" type="presParOf" srcId="{CAA66993-B400-4AAC-9916-36777A1ECA5C}" destId="{8858971F-10BF-4B36-AC98-3DE037875A03}" srcOrd="3" destOrd="0" presId="urn:microsoft.com/office/officeart/2005/8/layout/process1"/>
    <dgm:cxn modelId="{76A07187-782A-4D24-894B-D6F7042CEA00}" type="presParOf" srcId="{8858971F-10BF-4B36-AC98-3DE037875A03}" destId="{3E7297B2-C24F-48BB-A476-FF040E1C601D}" srcOrd="0" destOrd="0" presId="urn:microsoft.com/office/officeart/2005/8/layout/process1"/>
    <dgm:cxn modelId="{F49503B3-0E0A-495D-B709-E9BCA8FE339B}" type="presParOf" srcId="{CAA66993-B400-4AAC-9916-36777A1ECA5C}" destId="{B9BB790B-49C5-4162-899E-0A658A2BA22C}" srcOrd="4" destOrd="0" presId="urn:microsoft.com/office/officeart/2005/8/layout/process1"/>
    <dgm:cxn modelId="{6E8169C5-AAA4-4BFF-AF0A-6A2B1FB57A38}" type="presParOf" srcId="{CAA66993-B400-4AAC-9916-36777A1ECA5C}" destId="{46A9B785-47CD-42A4-B8F1-F68A7A0E0FEE}" srcOrd="5" destOrd="0" presId="urn:microsoft.com/office/officeart/2005/8/layout/process1"/>
    <dgm:cxn modelId="{556956A5-B135-42B2-8BAC-CA4A72BA61EB}" type="presParOf" srcId="{46A9B785-47CD-42A4-B8F1-F68A7A0E0FEE}" destId="{52BB9F39-70B2-42E2-981E-4C86DFE2AF78}" srcOrd="0" destOrd="0" presId="urn:microsoft.com/office/officeart/2005/8/layout/process1"/>
    <dgm:cxn modelId="{C28D850A-83B7-45EB-89C4-5F694B6F4978}" type="presParOf" srcId="{CAA66993-B400-4AAC-9916-36777A1ECA5C}" destId="{43D175CE-8C15-4677-9CF6-D4CA51D2225C}"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Compiled</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5" qsCatId="3D" csTypeId="urn:microsoft.com/office/officeart/2005/8/colors/accent1_2" csCatId="accent1" phldr="1"/>
      <dgm:spPr/>
      <dgm:t>
        <a:bodyPr/>
        <a:lstStyle/>
        <a:p>
          <a:endParaRPr lang="en-US"/>
        </a:p>
      </dgm:t>
    </dgm:pt>
    <dgm:pt modelId="{0E71EB79-C81A-4D13-AC6D-13542A281D2C}">
      <dgm:prSet phldrT="[Text]"/>
      <dgm:spPr>
        <a:ln>
          <a:solidFill>
            <a:schemeClr val="accent1">
              <a:lumMod val="40000"/>
              <a:lumOff val="60000"/>
            </a:schemeClr>
          </a:solidFill>
        </a:ln>
      </dgm:spPr>
      <dgm:t>
        <a:bodyPr/>
        <a:lstStyle/>
        <a:p>
          <a:r>
            <a:rPr lang="en-US" dirty="0"/>
            <a:t>Low Level</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6" qsCatId="3D" csTypeId="urn:microsoft.com/office/officeart/2005/8/colors/accent1_2" csCatId="accent1" phldr="1"/>
      <dgm:spPr/>
      <dgm:t>
        <a:bodyPr/>
        <a:lstStyle/>
        <a:p>
          <a:endParaRPr lang="en-US"/>
        </a:p>
      </dgm:t>
    </dgm:pt>
    <dgm:pt modelId="{0E71EB79-C81A-4D13-AC6D-13542A281D2C}">
      <dgm:prSet phldrT="[Text]"/>
      <dgm:spPr/>
      <dgm:t>
        <a:bodyPr/>
        <a:lstStyle/>
        <a:p>
          <a:r>
            <a:rPr lang="en-US" dirty="0"/>
            <a:t>SPEED</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7E9546-C21D-4A4C-8C41-9A5BB5061973}" type="doc">
      <dgm:prSet loTypeId="urn:microsoft.com/office/officeart/2005/8/layout/default" loCatId="list" qsTypeId="urn:microsoft.com/office/officeart/2005/8/quickstyle/3d6" qsCatId="3D" csTypeId="urn:microsoft.com/office/officeart/2005/8/colors/accent1_2" csCatId="accent1" phldr="1"/>
      <dgm:spPr/>
      <dgm:t>
        <a:bodyPr/>
        <a:lstStyle/>
        <a:p>
          <a:endParaRPr lang="en-US"/>
        </a:p>
      </dgm:t>
    </dgm:pt>
    <dgm:pt modelId="{0E71EB79-C81A-4D13-AC6D-13542A281D2C}">
      <dgm:prSet phldrT="[Text]"/>
      <dgm:spPr/>
      <dgm:t>
        <a:bodyPr/>
        <a:lstStyle/>
        <a:p>
          <a:r>
            <a:rPr lang="en-US" dirty="0"/>
            <a:t>FLEXIBILITY</a:t>
          </a:r>
        </a:p>
      </dgm:t>
    </dgm:pt>
    <dgm:pt modelId="{1F9665C8-71F1-4D7C-B64C-38B5ACDBC27E}" type="parTrans" cxnId="{66EEFECE-A4DD-436B-9E0C-AB758D25804B}">
      <dgm:prSet/>
      <dgm:spPr/>
      <dgm:t>
        <a:bodyPr/>
        <a:lstStyle/>
        <a:p>
          <a:endParaRPr lang="en-US"/>
        </a:p>
      </dgm:t>
    </dgm:pt>
    <dgm:pt modelId="{0CF0249A-443D-4E52-A8B2-11385FA97CDD}" type="sibTrans" cxnId="{66EEFECE-A4DD-436B-9E0C-AB758D25804B}">
      <dgm:prSet/>
      <dgm:spPr/>
      <dgm:t>
        <a:bodyPr/>
        <a:lstStyle/>
        <a:p>
          <a:endParaRPr lang="en-US"/>
        </a:p>
      </dgm:t>
    </dgm:pt>
    <dgm:pt modelId="{3131FF89-2AC1-40BB-814A-96C25EB83FF4}" type="pres">
      <dgm:prSet presAssocID="{D87E9546-C21D-4A4C-8C41-9A5BB5061973}" presName="diagram" presStyleCnt="0">
        <dgm:presLayoutVars>
          <dgm:dir/>
          <dgm:resizeHandles val="exact"/>
        </dgm:presLayoutVars>
      </dgm:prSet>
      <dgm:spPr/>
      <dgm:t>
        <a:bodyPr/>
        <a:lstStyle/>
        <a:p>
          <a:endParaRPr lang="en-US"/>
        </a:p>
      </dgm:t>
    </dgm:pt>
    <dgm:pt modelId="{FCBB7D38-5115-43E0-A07F-DCD969CDC2E3}" type="pres">
      <dgm:prSet presAssocID="{0E71EB79-C81A-4D13-AC6D-13542A281D2C}" presName="node" presStyleLbl="node1" presStyleIdx="0" presStyleCnt="1" custScaleX="156207">
        <dgm:presLayoutVars>
          <dgm:bulletEnabled val="1"/>
        </dgm:presLayoutVars>
      </dgm:prSet>
      <dgm:spPr/>
      <dgm:t>
        <a:bodyPr/>
        <a:lstStyle/>
        <a:p>
          <a:endParaRPr lang="en-US"/>
        </a:p>
      </dgm:t>
    </dgm:pt>
  </dgm:ptLst>
  <dgm:cxnLst>
    <dgm:cxn modelId="{66EEFECE-A4DD-436B-9E0C-AB758D25804B}" srcId="{D87E9546-C21D-4A4C-8C41-9A5BB5061973}" destId="{0E71EB79-C81A-4D13-AC6D-13542A281D2C}" srcOrd="0" destOrd="0" parTransId="{1F9665C8-71F1-4D7C-B64C-38B5ACDBC27E}" sibTransId="{0CF0249A-443D-4E52-A8B2-11385FA97CDD}"/>
    <dgm:cxn modelId="{282357A9-3408-4B66-986D-132E3A0EEA2B}" type="presOf" srcId="{D87E9546-C21D-4A4C-8C41-9A5BB5061973}" destId="{3131FF89-2AC1-40BB-814A-96C25EB83FF4}" srcOrd="0" destOrd="0" presId="urn:microsoft.com/office/officeart/2005/8/layout/default"/>
    <dgm:cxn modelId="{875C5AAD-E7D7-4862-AD16-1867A6A05818}" type="presOf" srcId="{0E71EB79-C81A-4D13-AC6D-13542A281D2C}" destId="{FCBB7D38-5115-43E0-A07F-DCD969CDC2E3}" srcOrd="0" destOrd="0" presId="urn:microsoft.com/office/officeart/2005/8/layout/default"/>
    <dgm:cxn modelId="{08FFC329-AB6E-4468-B4AF-F54C0C700F31}" type="presParOf" srcId="{3131FF89-2AC1-40BB-814A-96C25EB83FF4}" destId="{FCBB7D38-5115-43E0-A07F-DCD969CDC2E3}"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EF3D5-F38F-41BC-A3AA-561EC5142CC4}" type="datetimeFigureOut">
              <a:rPr lang="en-US" smtClean="0"/>
              <a:t>10/18/2017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702E5-21EA-407E-A761-F502344D13F2}" type="slidenum">
              <a:rPr lang="en-US" smtClean="0"/>
              <a:t>‹#›</a:t>
            </a:fld>
            <a:endParaRPr lang="en-US"/>
          </a:p>
        </p:txBody>
      </p:sp>
    </p:spTree>
    <p:extLst>
      <p:ext uri="{BB962C8B-B14F-4D97-AF65-F5344CB8AC3E}">
        <p14:creationId xmlns:p14="http://schemas.microsoft.com/office/powerpoint/2010/main" val="119171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This is a review of </a:t>
            </a:r>
            <a:r>
              <a:rPr lang="en-US" dirty="0" err="1">
                <a:latin typeface="Times New Roman" panose="02020603050405020304" pitchFamily="18" charset="0"/>
                <a:cs typeface="Times New Roman" panose="02020603050405020304" pitchFamily="18" charset="0"/>
              </a:rPr>
              <a:t>MapD</a:t>
            </a:r>
            <a:r>
              <a:rPr lang="en-US" dirty="0">
                <a:latin typeface="Times New Roman" panose="02020603050405020304" pitchFamily="18" charset="0"/>
                <a:cs typeface="Times New Roman" panose="02020603050405020304" pitchFamily="18" charset="0"/>
              </a:rPr>
              <a:t> graphics</a:t>
            </a:r>
            <a:r>
              <a:rPr lang="en-US" baseline="0" dirty="0">
                <a:latin typeface="Times New Roman" panose="02020603050405020304" pitchFamily="18" charset="0"/>
                <a:cs typeface="Times New Roman" panose="02020603050405020304" pitchFamily="18" charset="0"/>
              </a:rPr>
              <a:t> processing units and how they enhance the way visual and graphical data is processed and stored.</a:t>
            </a:r>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2480116-8B2B-4EA9-BFF9-39E41495A310}" type="slidenum">
              <a:rPr lang="en-GB" smtClean="0"/>
              <a:t>3</a:t>
            </a:fld>
            <a:endParaRPr lang="en-GB"/>
          </a:p>
        </p:txBody>
      </p:sp>
    </p:spTree>
    <p:extLst>
      <p:ext uri="{BB962C8B-B14F-4D97-AF65-F5344CB8AC3E}">
        <p14:creationId xmlns:p14="http://schemas.microsoft.com/office/powerpoint/2010/main" val="288340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MapD</a:t>
            </a:r>
            <a:r>
              <a:rPr lang="en-US" dirty="0"/>
              <a:t> has</a:t>
            </a:r>
            <a:r>
              <a:rPr lang="en-US" baseline="0" dirty="0"/>
              <a:t> become important in recent times, due to the rise of big data and the needs for data analytics. The software uses the memory of the hardware it is paired with to improve video rendering, improve communication, and enable people to work and learn faster.</a:t>
            </a:r>
            <a:endParaRPr lang="en-GB" dirty="0"/>
          </a:p>
        </p:txBody>
      </p:sp>
      <p:sp>
        <p:nvSpPr>
          <p:cNvPr id="4" name="Slide Number Placeholder 3"/>
          <p:cNvSpPr>
            <a:spLocks noGrp="1"/>
          </p:cNvSpPr>
          <p:nvPr>
            <p:ph type="sldNum" sz="quarter" idx="10"/>
          </p:nvPr>
        </p:nvSpPr>
        <p:spPr/>
        <p:txBody>
          <a:bodyPr/>
          <a:lstStyle/>
          <a:p>
            <a:fld id="{22480116-8B2B-4EA9-BFF9-39E41495A310}" type="slidenum">
              <a:rPr lang="en-GB" smtClean="0"/>
              <a:t>5</a:t>
            </a:fld>
            <a:endParaRPr lang="en-GB"/>
          </a:p>
        </p:txBody>
      </p:sp>
    </p:spTree>
    <p:extLst>
      <p:ext uri="{BB962C8B-B14F-4D97-AF65-F5344CB8AC3E}">
        <p14:creationId xmlns:p14="http://schemas.microsoft.com/office/powerpoint/2010/main" val="383097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10/18/2017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0.png"/><Relationship Id="rId7" Type="http://schemas.openxmlformats.org/officeDocument/2006/relationships/diagramQuickStyle" Target="../diagrams/quickStyle10.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1.svg"/><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18" Type="http://schemas.openxmlformats.org/officeDocument/2006/relationships/image" Target="../media/image12.jpeg"/><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17" Type="http://schemas.openxmlformats.org/officeDocument/2006/relationships/image" Target="../media/image11.jpeg"/><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mapd.com/demos/tweetma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damapak/emergent_database_tech/blob/master/docs/presentation_references.m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C59E56-6F2C-483F-9B8A-284A5ACE9A26}"/>
              </a:ext>
            </a:extLst>
          </p:cNvPr>
          <p:cNvSpPr>
            <a:spLocks noGrp="1"/>
          </p:cNvSpPr>
          <p:nvPr>
            <p:ph type="title"/>
          </p:nvPr>
        </p:nvSpPr>
        <p:spPr/>
        <p:txBody>
          <a:bodyPr/>
          <a:lstStyle/>
          <a:p>
            <a:r>
              <a:rPr lang="en-US" dirty="0">
                <a:solidFill>
                  <a:srgbClr val="0070C0"/>
                </a:solidFill>
              </a:rPr>
              <a:t>Group 1 </a:t>
            </a:r>
          </a:p>
        </p:txBody>
      </p:sp>
      <p:sp>
        <p:nvSpPr>
          <p:cNvPr id="3" name="Content Placeholder 2">
            <a:extLst>
              <a:ext uri="{FF2B5EF4-FFF2-40B4-BE49-F238E27FC236}">
                <a16:creationId xmlns="" xmlns:a16="http://schemas.microsoft.com/office/drawing/2014/main" id="{2E564A33-C3F8-43FC-B126-D92D408DA482}"/>
              </a:ext>
            </a:extLst>
          </p:cNvPr>
          <p:cNvSpPr>
            <a:spLocks noGrp="1"/>
          </p:cNvSpPr>
          <p:nvPr>
            <p:ph idx="1"/>
          </p:nvPr>
        </p:nvSpPr>
        <p:spPr>
          <a:xfrm>
            <a:off x="3050616" y="563195"/>
            <a:ext cx="6299455" cy="1499616"/>
          </a:xfrm>
        </p:spPr>
        <p:txBody>
          <a:bodyPr>
            <a:normAutofit/>
          </a:bodyPr>
          <a:lstStyle/>
          <a:p>
            <a:endParaRPr lang="en-US" dirty="0"/>
          </a:p>
          <a:p>
            <a:r>
              <a:rPr lang="en-US" sz="3200" dirty="0" err="1"/>
              <a:t>Abeer</a:t>
            </a:r>
            <a:r>
              <a:rPr lang="en-US" sz="3200" dirty="0"/>
              <a:t>    Xiang    David</a:t>
            </a:r>
          </a:p>
        </p:txBody>
      </p:sp>
      <p:sp>
        <p:nvSpPr>
          <p:cNvPr id="4" name="TextBox 3">
            <a:extLst>
              <a:ext uri="{FF2B5EF4-FFF2-40B4-BE49-F238E27FC236}">
                <a16:creationId xmlns="" xmlns:a16="http://schemas.microsoft.com/office/drawing/2014/main" id="{39F70E33-78EB-4859-A425-209558544585}"/>
              </a:ext>
            </a:extLst>
          </p:cNvPr>
          <p:cNvSpPr txBox="1"/>
          <p:nvPr/>
        </p:nvSpPr>
        <p:spPr>
          <a:xfrm>
            <a:off x="3502251" y="5812848"/>
            <a:ext cx="5979206" cy="523220"/>
          </a:xfrm>
          <a:prstGeom prst="rect">
            <a:avLst/>
          </a:prstGeom>
          <a:noFill/>
        </p:spPr>
        <p:txBody>
          <a:bodyPr wrap="square" rtlCol="0">
            <a:spAutoFit/>
          </a:bodyPr>
          <a:lstStyle/>
          <a:p>
            <a:r>
              <a:rPr lang="en-US" sz="2800" dirty="0"/>
              <a:t>Group DBA Level:  Dora the Explorer</a:t>
            </a:r>
          </a:p>
        </p:txBody>
      </p:sp>
      <p:pic>
        <p:nvPicPr>
          <p:cNvPr id="7" name="Picture 2" descr="Image result for bubble guppies">
            <a:extLst>
              <a:ext uri="{FF2B5EF4-FFF2-40B4-BE49-F238E27FC236}">
                <a16:creationId xmlns="" xmlns:a16="http://schemas.microsoft.com/office/drawing/2014/main" id="{CBF9ACB5-4D54-4CE0-A839-62FA22275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92" y="2938415"/>
            <a:ext cx="1701307" cy="23886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esame street">
            <a:extLst>
              <a:ext uri="{FF2B5EF4-FFF2-40B4-BE49-F238E27FC236}">
                <a16:creationId xmlns="" xmlns:a16="http://schemas.microsoft.com/office/drawing/2014/main" id="{3382257A-2C86-4606-AF21-9B3DD9DB2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8730" y="2255675"/>
            <a:ext cx="5111962" cy="28722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ra the explorer">
            <a:extLst>
              <a:ext uri="{FF2B5EF4-FFF2-40B4-BE49-F238E27FC236}">
                <a16:creationId xmlns="" xmlns:a16="http://schemas.microsoft.com/office/drawing/2014/main" id="{84267584-510D-4DF2-B594-23D44DE06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801" y="2803846"/>
            <a:ext cx="1644720" cy="24181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uper why">
            <a:extLst>
              <a:ext uri="{FF2B5EF4-FFF2-40B4-BE49-F238E27FC236}">
                <a16:creationId xmlns="" xmlns:a16="http://schemas.microsoft.com/office/drawing/2014/main" id="{4DAF620C-4707-47F3-BA0A-A6CC21B01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0743" y="2291441"/>
            <a:ext cx="1760683" cy="3008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kids educational shows">
            <a:extLst>
              <a:ext uri="{FF2B5EF4-FFF2-40B4-BE49-F238E27FC236}">
                <a16:creationId xmlns="" xmlns:a16="http://schemas.microsoft.com/office/drawing/2014/main" id="{31F0E9A0-3ADF-45AE-825B-E6B2DF893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0954" y="2196614"/>
            <a:ext cx="3087580" cy="2919675"/>
          </a:xfrm>
          <a:prstGeom prst="rect">
            <a:avLst/>
          </a:prstGeom>
          <a:noFill/>
          <a:extLst>
            <a:ext uri="{909E8E84-426E-40DD-AFC4-6F175D3DCCD1}">
              <a14:hiddenFill xmlns:a14="http://schemas.microsoft.com/office/drawing/2010/main">
                <a:solidFill>
                  <a:srgbClr val="FFFFFF"/>
                </a:solidFill>
              </a14:hiddenFill>
            </a:ext>
          </a:extLst>
        </p:spPr>
      </p:pic>
      <p:sp>
        <p:nvSpPr>
          <p:cNvPr id="17" name="Up Arrow 5">
            <a:extLst>
              <a:ext uri="{FF2B5EF4-FFF2-40B4-BE49-F238E27FC236}">
                <a16:creationId xmlns="" xmlns:a16="http://schemas.microsoft.com/office/drawing/2014/main" id="{40973649-70B0-4FC1-A0AD-71A88E1F4A8C}"/>
              </a:ext>
            </a:extLst>
          </p:cNvPr>
          <p:cNvSpPr/>
          <p:nvPr/>
        </p:nvSpPr>
        <p:spPr>
          <a:xfrm>
            <a:off x="2956250" y="5491062"/>
            <a:ext cx="578497" cy="839755"/>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0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C59E56-6F2C-483F-9B8A-284A5ACE9A26}"/>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E564A33-C3F8-43FC-B126-D92D408DA4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826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11ECD-8D4B-4BE5-8E70-E9B17491A13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09AD4226-C35E-4545-B6E4-6DFEA5C647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184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p:txBody>
          <a:bodyPr/>
          <a:lstStyle/>
          <a:p>
            <a:r>
              <a:rPr lang="en-US" dirty="0"/>
              <a:t>Other considerations</a:t>
            </a:r>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7" y="2084832"/>
            <a:ext cx="9178652" cy="4224528"/>
          </a:xfrm>
        </p:spPr>
        <p:txBody>
          <a:bodyPr>
            <a:normAutofit/>
          </a:bodyPr>
          <a:lstStyle/>
          <a:p>
            <a:pPr marL="0" indent="0">
              <a:buNone/>
            </a:pPr>
            <a:r>
              <a:rPr lang="en-US" sz="3200" dirty="0">
                <a:solidFill>
                  <a:srgbClr val="0070C0"/>
                </a:solidFill>
              </a:rPr>
              <a:t>Idea behind in-memory DB:  increase performance by keeping data and code as local (to CPU) as possible</a:t>
            </a:r>
          </a:p>
          <a:p>
            <a:pPr marL="0" indent="0">
              <a:buNone/>
            </a:pPr>
            <a:endParaRPr lang="en-US" sz="1200" dirty="0">
              <a:solidFill>
                <a:srgbClr val="0070C0"/>
              </a:solidFill>
            </a:endParaRPr>
          </a:p>
          <a:p>
            <a:pPr marL="0" indent="0">
              <a:buNone/>
            </a:pPr>
            <a:r>
              <a:rPr lang="en-US" sz="3200" dirty="0"/>
              <a:t>Other low level optimizations:</a:t>
            </a:r>
          </a:p>
          <a:p>
            <a:pPr marL="0" indent="0">
              <a:buNone/>
            </a:pPr>
            <a:endParaRPr lang="en-US" sz="800" dirty="0"/>
          </a:p>
          <a:p>
            <a:pPr lvl="1">
              <a:buFont typeface="Wingdings" panose="05000000000000000000" pitchFamily="2" charset="2"/>
              <a:buChar char="q"/>
            </a:pPr>
            <a:r>
              <a:rPr lang="en-US" sz="2800" dirty="0"/>
              <a:t> Hardware – use GPU</a:t>
            </a:r>
          </a:p>
          <a:p>
            <a:pPr lvl="1">
              <a:buFont typeface="Wingdings" panose="05000000000000000000" pitchFamily="2" charset="2"/>
              <a:buChar char="q"/>
            </a:pPr>
            <a:r>
              <a:rPr lang="en-US" sz="2800" dirty="0"/>
              <a:t> Compile queries (translate to machine code prior to running)</a:t>
            </a:r>
            <a:endParaRPr lang="en-US" sz="2400" dirty="0"/>
          </a:p>
        </p:txBody>
      </p:sp>
    </p:spTree>
    <p:extLst>
      <p:ext uri="{BB962C8B-B14F-4D97-AF65-F5344CB8AC3E}">
        <p14:creationId xmlns:p14="http://schemas.microsoft.com/office/powerpoint/2010/main" val="57325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p:txBody>
          <a:bodyPr/>
          <a:lstStyle/>
          <a:p>
            <a:r>
              <a:rPr lang="en-US" dirty="0"/>
              <a:t>Query compiling in </a:t>
            </a:r>
            <a:r>
              <a:rPr lang="en-US" dirty="0" err="1"/>
              <a:t>mapd</a:t>
            </a:r>
            <a:endParaRPr lang="en-US" dirty="0"/>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7" y="2084832"/>
            <a:ext cx="9720073" cy="4224528"/>
          </a:xfrm>
        </p:spPr>
        <p:txBody>
          <a:bodyPr>
            <a:normAutofit/>
          </a:bodyPr>
          <a:lstStyle/>
          <a:p>
            <a:pPr>
              <a:buFont typeface="Wingdings" panose="05000000000000000000" pitchFamily="2" charset="2"/>
              <a:buChar char="q"/>
            </a:pPr>
            <a:r>
              <a:rPr lang="en-US" sz="3200" dirty="0"/>
              <a:t>Just in Time (JIT) compiling using LLVM (Low Level Virtual Machine) compiler infrastructure</a:t>
            </a:r>
          </a:p>
          <a:p>
            <a:pPr>
              <a:buFont typeface="Wingdings" panose="05000000000000000000" pitchFamily="2" charset="2"/>
              <a:buChar char="q"/>
            </a:pPr>
            <a:endParaRPr lang="en-US" sz="3200" dirty="0"/>
          </a:p>
        </p:txBody>
      </p:sp>
      <p:graphicFrame>
        <p:nvGraphicFramePr>
          <p:cNvPr id="6" name="Diagram 5">
            <a:extLst>
              <a:ext uri="{FF2B5EF4-FFF2-40B4-BE49-F238E27FC236}">
                <a16:creationId xmlns="" xmlns:a16="http://schemas.microsoft.com/office/drawing/2014/main" id="{22ECA132-10C9-41A2-859D-CED746415FB0}"/>
              </a:ext>
            </a:extLst>
          </p:cNvPr>
          <p:cNvGraphicFramePr/>
          <p:nvPr>
            <p:extLst>
              <p:ext uri="{D42A27DB-BD31-4B8C-83A1-F6EECF244321}">
                <p14:modId xmlns:p14="http://schemas.microsoft.com/office/powerpoint/2010/main" val="3835495737"/>
              </p:ext>
            </p:extLst>
          </p:nvPr>
        </p:nvGraphicFramePr>
        <p:xfrm>
          <a:off x="328613" y="3257550"/>
          <a:ext cx="11129962" cy="321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569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1024128" y="468253"/>
            <a:ext cx="9720072" cy="1499616"/>
          </a:xfrm>
        </p:spPr>
        <p:txBody>
          <a:bodyPr/>
          <a:lstStyle/>
          <a:p>
            <a:r>
              <a:rPr lang="en-US" dirty="0"/>
              <a:t>Query Compiling in </a:t>
            </a:r>
            <a:r>
              <a:rPr lang="en-US" dirty="0" err="1"/>
              <a:t>mapd</a:t>
            </a:r>
            <a:endParaRPr lang="en-US" dirty="0"/>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8" y="2020188"/>
            <a:ext cx="9720073" cy="4491193"/>
          </a:xfrm>
        </p:spPr>
        <p:txBody>
          <a:bodyPr>
            <a:normAutofit/>
          </a:bodyPr>
          <a:lstStyle/>
          <a:p>
            <a:pPr marL="0" indent="0">
              <a:buNone/>
            </a:pPr>
            <a:r>
              <a:rPr lang="en-US" sz="2800" dirty="0"/>
              <a:t>Query execution:</a:t>
            </a:r>
          </a:p>
        </p:txBody>
      </p:sp>
      <p:graphicFrame>
        <p:nvGraphicFramePr>
          <p:cNvPr id="4" name="Diagram 3">
            <a:extLst>
              <a:ext uri="{FF2B5EF4-FFF2-40B4-BE49-F238E27FC236}">
                <a16:creationId xmlns="" xmlns:a16="http://schemas.microsoft.com/office/drawing/2014/main" id="{55094097-9193-482E-AB7E-AE1159AF8D3D}"/>
              </a:ext>
            </a:extLst>
          </p:cNvPr>
          <p:cNvGraphicFramePr/>
          <p:nvPr>
            <p:extLst>
              <p:ext uri="{D42A27DB-BD31-4B8C-83A1-F6EECF244321}">
                <p14:modId xmlns:p14="http://schemas.microsoft.com/office/powerpoint/2010/main" val="1149881028"/>
              </p:ext>
            </p:extLst>
          </p:nvPr>
        </p:nvGraphicFramePr>
        <p:xfrm>
          <a:off x="1384819" y="2536396"/>
          <a:ext cx="7134447" cy="1658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 xmlns:a16="http://schemas.microsoft.com/office/drawing/2014/main" id="{BC41FDA8-3CA6-4423-BD26-CF9692345AD6}"/>
              </a:ext>
            </a:extLst>
          </p:cNvPr>
          <p:cNvGraphicFramePr/>
          <p:nvPr>
            <p:extLst>
              <p:ext uri="{D42A27DB-BD31-4B8C-83A1-F6EECF244321}">
                <p14:modId xmlns:p14="http://schemas.microsoft.com/office/powerpoint/2010/main" val="3833677353"/>
              </p:ext>
            </p:extLst>
          </p:nvPr>
        </p:nvGraphicFramePr>
        <p:xfrm>
          <a:off x="1384819" y="3956310"/>
          <a:ext cx="9747470" cy="16586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 xmlns:a16="http://schemas.microsoft.com/office/drawing/2014/main" id="{5B4A7F1E-A8B2-40A4-8944-E170C53CA050}"/>
              </a:ext>
            </a:extLst>
          </p:cNvPr>
          <p:cNvSpPr/>
          <p:nvPr/>
        </p:nvSpPr>
        <p:spPr>
          <a:xfrm>
            <a:off x="252380" y="3061966"/>
            <a:ext cx="1143892" cy="584775"/>
          </a:xfrm>
          <a:prstGeom prst="rect">
            <a:avLst/>
          </a:prstGeom>
          <a:noFill/>
        </p:spPr>
        <p:txBody>
          <a:bodyPr wrap="square" lIns="91440" tIns="45720" rIns="91440" bIns="45720">
            <a:spAutoFit/>
          </a:bodyPr>
          <a:lstStyle/>
          <a:p>
            <a:pPr algn="ct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CPU</a:t>
            </a:r>
          </a:p>
        </p:txBody>
      </p:sp>
      <p:sp>
        <p:nvSpPr>
          <p:cNvPr id="7" name="Rectangle 6">
            <a:extLst>
              <a:ext uri="{FF2B5EF4-FFF2-40B4-BE49-F238E27FC236}">
                <a16:creationId xmlns="" xmlns:a16="http://schemas.microsoft.com/office/drawing/2014/main" id="{9006871A-5E05-44A1-81C2-907C86E086D5}"/>
              </a:ext>
            </a:extLst>
          </p:cNvPr>
          <p:cNvSpPr/>
          <p:nvPr/>
        </p:nvSpPr>
        <p:spPr>
          <a:xfrm>
            <a:off x="255922" y="4437105"/>
            <a:ext cx="1143892" cy="584775"/>
          </a:xfrm>
          <a:prstGeom prst="rect">
            <a:avLst/>
          </a:prstGeom>
          <a:noFill/>
        </p:spPr>
        <p:txBody>
          <a:bodyPr wrap="square" lIns="91440" tIns="45720" rIns="91440" bIns="45720">
            <a:spAutoFit/>
          </a:bodyPr>
          <a:lstStyle/>
          <a:p>
            <a:pPr algn="ctr"/>
            <a:r>
              <a:rPr lang="en-U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G</a:t>
            </a:r>
            <a:r>
              <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PU</a:t>
            </a:r>
          </a:p>
        </p:txBody>
      </p:sp>
      <p:sp>
        <p:nvSpPr>
          <p:cNvPr id="9" name="TextBox 8">
            <a:extLst>
              <a:ext uri="{FF2B5EF4-FFF2-40B4-BE49-F238E27FC236}">
                <a16:creationId xmlns="" xmlns:a16="http://schemas.microsoft.com/office/drawing/2014/main" id="{62212E4C-CDA4-4E16-9369-97A4D358DE59}"/>
              </a:ext>
            </a:extLst>
          </p:cNvPr>
          <p:cNvSpPr txBox="1"/>
          <p:nvPr/>
        </p:nvSpPr>
        <p:spPr>
          <a:xfrm>
            <a:off x="4248612" y="5709066"/>
            <a:ext cx="1406860" cy="923330"/>
          </a:xfrm>
          <a:prstGeom prst="rect">
            <a:avLst/>
          </a:prstGeom>
          <a:noFill/>
        </p:spPr>
        <p:txBody>
          <a:bodyPr wrap="none" rtlCol="0">
            <a:spAutoFit/>
          </a:bodyPr>
          <a:lstStyle/>
          <a:p>
            <a:r>
              <a:rPr lang="en-US" i="1" dirty="0">
                <a:solidFill>
                  <a:srgbClr val="FF0000"/>
                </a:solidFill>
              </a:rPr>
              <a:t>From LLVM IR</a:t>
            </a:r>
          </a:p>
          <a:p>
            <a:r>
              <a:rPr lang="en-US" i="1" dirty="0">
                <a:solidFill>
                  <a:srgbClr val="FF0000"/>
                </a:solidFill>
              </a:rPr>
              <a:t>To desired </a:t>
            </a:r>
          </a:p>
          <a:p>
            <a:r>
              <a:rPr lang="en-US" i="1" dirty="0">
                <a:solidFill>
                  <a:srgbClr val="FF0000"/>
                </a:solidFill>
              </a:rPr>
              <a:t>architecture</a:t>
            </a:r>
          </a:p>
        </p:txBody>
      </p:sp>
      <p:sp>
        <p:nvSpPr>
          <p:cNvPr id="10" name="Rectangle: Rounded Corners 9">
            <a:extLst>
              <a:ext uri="{FF2B5EF4-FFF2-40B4-BE49-F238E27FC236}">
                <a16:creationId xmlns="" xmlns:a16="http://schemas.microsoft.com/office/drawing/2014/main" id="{CBB7FAD7-2448-4ACC-AB61-87DA5314F28E}"/>
              </a:ext>
            </a:extLst>
          </p:cNvPr>
          <p:cNvSpPr/>
          <p:nvPr/>
        </p:nvSpPr>
        <p:spPr>
          <a:xfrm>
            <a:off x="3886199" y="2443165"/>
            <a:ext cx="2128838" cy="31718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18483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p:txBody>
          <a:bodyPr/>
          <a:lstStyle/>
          <a:p>
            <a:r>
              <a:rPr lang="en-US" dirty="0" err="1"/>
              <a:t>Mapd</a:t>
            </a:r>
            <a:r>
              <a:rPr lang="en-US" dirty="0"/>
              <a:t> vs. traditional </a:t>
            </a:r>
            <a:r>
              <a:rPr lang="en-US" dirty="0" err="1"/>
              <a:t>dmbs</a:t>
            </a:r>
            <a:r>
              <a:rPr lang="en-US" dirty="0"/>
              <a:t> compiler infrastructure</a:t>
            </a:r>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7" y="2084832"/>
            <a:ext cx="9720073" cy="4224528"/>
          </a:xfrm>
        </p:spPr>
        <p:txBody>
          <a:bodyPr>
            <a:normAutofit/>
          </a:bodyPr>
          <a:lstStyle/>
          <a:p>
            <a:pPr marL="0" indent="0">
              <a:buNone/>
            </a:pPr>
            <a:endParaRPr lang="en-US" sz="3200" dirty="0"/>
          </a:p>
          <a:p>
            <a:pPr marL="0" indent="0">
              <a:buNone/>
            </a:pPr>
            <a:r>
              <a:rPr lang="en-US" sz="3200" dirty="0"/>
              <a:t>Key components of LLVM infrastructure:</a:t>
            </a:r>
          </a:p>
          <a:p>
            <a:pPr>
              <a:buFont typeface="Wingdings" panose="05000000000000000000" pitchFamily="2" charset="2"/>
              <a:buChar char="q"/>
            </a:pPr>
            <a:r>
              <a:rPr lang="en-US" sz="3200" dirty="0"/>
              <a:t> Compiled</a:t>
            </a:r>
          </a:p>
          <a:p>
            <a:pPr>
              <a:buFont typeface="Wingdings" panose="05000000000000000000" pitchFamily="2" charset="2"/>
              <a:buChar char="q"/>
            </a:pPr>
            <a:r>
              <a:rPr lang="en-US" sz="3200" dirty="0"/>
              <a:t> Low level </a:t>
            </a:r>
          </a:p>
          <a:p>
            <a:pPr>
              <a:buFont typeface="Wingdings" panose="05000000000000000000" pitchFamily="2" charset="2"/>
              <a:buChar char="q"/>
            </a:pPr>
            <a:r>
              <a:rPr lang="en-US" sz="3200" dirty="0"/>
              <a:t> JIT (just in time)</a:t>
            </a:r>
          </a:p>
          <a:p>
            <a:pPr>
              <a:buFont typeface="Wingdings" panose="05000000000000000000" pitchFamily="2" charset="2"/>
              <a:buChar char="q"/>
            </a:pPr>
            <a:endParaRPr lang="en-US" sz="3200" dirty="0"/>
          </a:p>
        </p:txBody>
      </p:sp>
    </p:spTree>
    <p:extLst>
      <p:ext uri="{BB962C8B-B14F-4D97-AF65-F5344CB8AC3E}">
        <p14:creationId xmlns:p14="http://schemas.microsoft.com/office/powerpoint/2010/main" val="276951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939904" y="483914"/>
            <a:ext cx="9720072" cy="1499616"/>
          </a:xfrm>
        </p:spPr>
        <p:txBody>
          <a:bodyPr>
            <a:normAutofit/>
          </a:bodyPr>
          <a:lstStyle/>
          <a:p>
            <a:r>
              <a:rPr lang="en-US" sz="4800" dirty="0"/>
              <a:t>Compiled vs. interpreted</a:t>
            </a:r>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8" y="1697406"/>
            <a:ext cx="9720073" cy="4491193"/>
          </a:xfrm>
        </p:spPr>
        <p:txBody>
          <a:bodyPr>
            <a:normAutofit/>
          </a:bodyPr>
          <a:lstStyle/>
          <a:p>
            <a:pPr>
              <a:buFont typeface="Wingdings" panose="05000000000000000000" pitchFamily="2" charset="2"/>
              <a:buChar char="q"/>
            </a:pPr>
            <a:r>
              <a:rPr lang="en-US" sz="2800" dirty="0"/>
              <a:t>Traditional DBMS Interpreted (translated to machine code at runtime, line by line)</a:t>
            </a:r>
          </a:p>
          <a:p>
            <a:pPr>
              <a:buFont typeface="Wingdings" panose="05000000000000000000" pitchFamily="2" charset="2"/>
              <a:buChar char="q"/>
            </a:pPr>
            <a:r>
              <a:rPr lang="en-US" sz="2800" dirty="0"/>
              <a:t>Interpreted vs Compiled:  x*2+3</a:t>
            </a:r>
            <a:endParaRPr lang="en-US" sz="2400" dirty="0"/>
          </a:p>
        </p:txBody>
      </p:sp>
      <p:graphicFrame>
        <p:nvGraphicFramePr>
          <p:cNvPr id="7" name="Diagram 6">
            <a:extLst>
              <a:ext uri="{FF2B5EF4-FFF2-40B4-BE49-F238E27FC236}">
                <a16:creationId xmlns="" xmlns:a16="http://schemas.microsoft.com/office/drawing/2014/main" id="{BD36F732-E11F-48DC-9897-5D52C515CE04}"/>
              </a:ext>
            </a:extLst>
          </p:cNvPr>
          <p:cNvGraphicFramePr/>
          <p:nvPr>
            <p:extLst>
              <p:ext uri="{D42A27DB-BD31-4B8C-83A1-F6EECF244321}">
                <p14:modId xmlns:p14="http://schemas.microsoft.com/office/powerpoint/2010/main" val="899883853"/>
              </p:ext>
            </p:extLst>
          </p:nvPr>
        </p:nvGraphicFramePr>
        <p:xfrm>
          <a:off x="1405803" y="4337207"/>
          <a:ext cx="7160681" cy="1658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 xmlns:a16="http://schemas.microsoft.com/office/drawing/2014/main" id="{5250F50B-C48C-49A5-96F5-C7C994D6C4D9}"/>
              </a:ext>
            </a:extLst>
          </p:cNvPr>
          <p:cNvGraphicFramePr/>
          <p:nvPr>
            <p:extLst>
              <p:ext uri="{D42A27DB-BD31-4B8C-83A1-F6EECF244321}">
                <p14:modId xmlns:p14="http://schemas.microsoft.com/office/powerpoint/2010/main" val="3961450945"/>
              </p:ext>
            </p:extLst>
          </p:nvPr>
        </p:nvGraphicFramePr>
        <p:xfrm>
          <a:off x="1405803" y="2940331"/>
          <a:ext cx="9747470" cy="16586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 xmlns:a16="http://schemas.microsoft.com/office/drawing/2014/main" id="{FB7370B2-F5A9-4181-B099-D235529A438F}"/>
              </a:ext>
            </a:extLst>
          </p:cNvPr>
          <p:cNvSpPr txBox="1"/>
          <p:nvPr/>
        </p:nvSpPr>
        <p:spPr>
          <a:xfrm>
            <a:off x="9148233" y="4415766"/>
            <a:ext cx="2505246" cy="2308324"/>
          </a:xfrm>
          <a:prstGeom prst="rect">
            <a:avLst/>
          </a:prstGeom>
          <a:noFill/>
        </p:spPr>
        <p:txBody>
          <a:bodyPr wrap="square" rtlCol="0">
            <a:spAutoFit/>
          </a:bodyPr>
          <a:lstStyle/>
          <a:p>
            <a:r>
              <a:rPr lang="en-US" dirty="0">
                <a:solidFill>
                  <a:schemeClr val="accent4">
                    <a:lumMod val="75000"/>
                  </a:schemeClr>
                </a:solidFill>
              </a:rPr>
              <a:t>Compiled query avoids:</a:t>
            </a:r>
          </a:p>
          <a:p>
            <a:pPr marL="285750" indent="-285750">
              <a:buFont typeface="Arial" panose="020B0604020202020204" pitchFamily="34" charset="0"/>
              <a:buChar char="•"/>
            </a:pPr>
            <a:r>
              <a:rPr lang="en-US" dirty="0">
                <a:solidFill>
                  <a:schemeClr val="accent4">
                    <a:lumMod val="75000"/>
                  </a:schemeClr>
                </a:solidFill>
              </a:rPr>
              <a:t>Write to buffer</a:t>
            </a:r>
          </a:p>
          <a:p>
            <a:pPr marL="285750" indent="-285750">
              <a:buFont typeface="Arial" panose="020B0604020202020204" pitchFamily="34" charset="0"/>
              <a:buChar char="•"/>
            </a:pPr>
            <a:r>
              <a:rPr lang="en-US" dirty="0">
                <a:solidFill>
                  <a:schemeClr val="accent4">
                    <a:lumMod val="75000"/>
                  </a:schemeClr>
                </a:solidFill>
              </a:rPr>
              <a:t>Read from buffer</a:t>
            </a:r>
          </a:p>
          <a:p>
            <a:pPr marL="285750" indent="-285750">
              <a:buFont typeface="Arial" panose="020B0604020202020204" pitchFamily="34" charset="0"/>
              <a:buChar char="•"/>
            </a:pPr>
            <a:r>
              <a:rPr lang="en-US" dirty="0">
                <a:solidFill>
                  <a:schemeClr val="accent4">
                    <a:lumMod val="75000"/>
                  </a:schemeClr>
                </a:solidFill>
              </a:rPr>
              <a:t>Using memory for above ops</a:t>
            </a:r>
          </a:p>
          <a:p>
            <a:pPr marL="285750" indent="-285750">
              <a:buFont typeface="Arial" panose="020B0604020202020204" pitchFamily="34" charset="0"/>
              <a:buChar char="•"/>
            </a:pPr>
            <a:r>
              <a:rPr lang="en-US" dirty="0">
                <a:solidFill>
                  <a:schemeClr val="accent4">
                    <a:lumMod val="75000"/>
                  </a:schemeClr>
                </a:solidFill>
              </a:rPr>
              <a:t>Using cache</a:t>
            </a:r>
          </a:p>
          <a:p>
            <a:r>
              <a:rPr lang="en-US" dirty="0">
                <a:solidFill>
                  <a:srgbClr val="E28700"/>
                </a:solidFill>
              </a:rPr>
              <a:t>Compiled query adds:</a:t>
            </a:r>
          </a:p>
          <a:p>
            <a:pPr marL="285750" indent="-285750">
              <a:buFont typeface="Arial" panose="020B0604020202020204" pitchFamily="34" charset="0"/>
              <a:buChar char="•"/>
            </a:pPr>
            <a:r>
              <a:rPr lang="en-US" dirty="0">
                <a:solidFill>
                  <a:srgbClr val="E28700"/>
                </a:solidFill>
              </a:rPr>
              <a:t>Compile overhead</a:t>
            </a:r>
          </a:p>
        </p:txBody>
      </p:sp>
      <p:sp>
        <p:nvSpPr>
          <p:cNvPr id="11" name="TextBox 10">
            <a:extLst>
              <a:ext uri="{FF2B5EF4-FFF2-40B4-BE49-F238E27FC236}">
                <a16:creationId xmlns="" xmlns:a16="http://schemas.microsoft.com/office/drawing/2014/main" id="{01718657-AF45-4474-9E1E-94D23714D7C6}"/>
              </a:ext>
            </a:extLst>
          </p:cNvPr>
          <p:cNvSpPr txBox="1"/>
          <p:nvPr/>
        </p:nvSpPr>
        <p:spPr>
          <a:xfrm>
            <a:off x="1560875" y="5805398"/>
            <a:ext cx="6932081" cy="667591"/>
          </a:xfrm>
          <a:prstGeom prst="rect">
            <a:avLst/>
          </a:prstGeom>
          <a:noFill/>
        </p:spPr>
        <p:txBody>
          <a:bodyPr wrap="square" rtlCol="0">
            <a:spAutoFit/>
          </a:bodyPr>
          <a:lstStyle/>
          <a:p>
            <a:r>
              <a:rPr lang="en-US" i="1" dirty="0">
                <a:solidFill>
                  <a:schemeClr val="bg1">
                    <a:lumMod val="65000"/>
                  </a:schemeClr>
                </a:solidFill>
              </a:rPr>
              <a:t>LLVM JIT compiling means that compilation only occurs if the benefits are greater than the costs</a:t>
            </a:r>
          </a:p>
        </p:txBody>
      </p:sp>
      <p:graphicFrame>
        <p:nvGraphicFramePr>
          <p:cNvPr id="6" name="Diagram 5">
            <a:extLst>
              <a:ext uri="{FF2B5EF4-FFF2-40B4-BE49-F238E27FC236}">
                <a16:creationId xmlns="" xmlns:a16="http://schemas.microsoft.com/office/drawing/2014/main" id="{A210A422-AA1A-45FE-915E-CC732AE63A30}"/>
              </a:ext>
            </a:extLst>
          </p:cNvPr>
          <p:cNvGraphicFramePr/>
          <p:nvPr>
            <p:extLst>
              <p:ext uri="{D42A27DB-BD31-4B8C-83A1-F6EECF244321}">
                <p14:modId xmlns:p14="http://schemas.microsoft.com/office/powerpoint/2010/main" val="1757804252"/>
              </p:ext>
            </p:extLst>
          </p:nvPr>
        </p:nvGraphicFramePr>
        <p:xfrm>
          <a:off x="9963101" y="473335"/>
          <a:ext cx="2228899" cy="5243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2758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1024128" y="600620"/>
            <a:ext cx="9720072" cy="1499616"/>
          </a:xfrm>
        </p:spPr>
        <p:txBody>
          <a:bodyPr>
            <a:noAutofit/>
          </a:bodyPr>
          <a:lstStyle/>
          <a:p>
            <a:r>
              <a:rPr lang="en-US" sz="4800" dirty="0">
                <a:solidFill>
                  <a:schemeClr val="tx1"/>
                </a:solidFill>
              </a:rPr>
              <a:t>Low level vs. high level </a:t>
            </a:r>
            <a:r>
              <a:rPr lang="en-US" sz="4800" dirty="0" err="1">
                <a:solidFill>
                  <a:schemeClr val="tx1"/>
                </a:solidFill>
              </a:rPr>
              <a:t>compilER</a:t>
            </a:r>
            <a:endParaRPr lang="en-US" sz="4800" dirty="0">
              <a:solidFill>
                <a:schemeClr val="tx1"/>
              </a:solidFill>
            </a:endParaRPr>
          </a:p>
        </p:txBody>
      </p:sp>
      <p:graphicFrame>
        <p:nvGraphicFramePr>
          <p:cNvPr id="3" name="Table 2">
            <a:extLst>
              <a:ext uri="{FF2B5EF4-FFF2-40B4-BE49-F238E27FC236}">
                <a16:creationId xmlns="" xmlns:a16="http://schemas.microsoft.com/office/drawing/2014/main" id="{0FA898EB-2B59-4AB8-9B7D-736DC07594B3}"/>
              </a:ext>
            </a:extLst>
          </p:cNvPr>
          <p:cNvGraphicFramePr>
            <a:graphicFrameLocks noGrp="1"/>
          </p:cNvGraphicFramePr>
          <p:nvPr>
            <p:extLst>
              <p:ext uri="{D42A27DB-BD31-4B8C-83A1-F6EECF244321}">
                <p14:modId xmlns:p14="http://schemas.microsoft.com/office/powerpoint/2010/main" val="1865594839"/>
              </p:ext>
            </p:extLst>
          </p:nvPr>
        </p:nvGraphicFramePr>
        <p:xfrm>
          <a:off x="221993" y="1794902"/>
          <a:ext cx="10269543" cy="3718560"/>
        </p:xfrm>
        <a:graphic>
          <a:graphicData uri="http://schemas.openxmlformats.org/drawingml/2006/table">
            <a:tbl>
              <a:tblPr firstRow="1" bandRow="1">
                <a:tableStyleId>{5C22544A-7EE6-4342-B048-85BDC9FD1C3A}</a:tableStyleId>
              </a:tblPr>
              <a:tblGrid>
                <a:gridCol w="2909459">
                  <a:extLst>
                    <a:ext uri="{9D8B030D-6E8A-4147-A177-3AD203B41FA5}">
                      <a16:colId xmlns="" xmlns:a16="http://schemas.microsoft.com/office/drawing/2014/main" val="2166102886"/>
                    </a:ext>
                  </a:extLst>
                </a:gridCol>
                <a:gridCol w="3406684">
                  <a:extLst>
                    <a:ext uri="{9D8B030D-6E8A-4147-A177-3AD203B41FA5}">
                      <a16:colId xmlns="" xmlns:a16="http://schemas.microsoft.com/office/drawing/2014/main" val="902627702"/>
                    </a:ext>
                  </a:extLst>
                </a:gridCol>
                <a:gridCol w="3953400">
                  <a:extLst>
                    <a:ext uri="{9D8B030D-6E8A-4147-A177-3AD203B41FA5}">
                      <a16:colId xmlns="" xmlns:a16="http://schemas.microsoft.com/office/drawing/2014/main" val="559833740"/>
                    </a:ext>
                  </a:extLst>
                </a:gridCol>
              </a:tblGrid>
              <a:tr h="595266">
                <a:tc>
                  <a:txBody>
                    <a:bodyPr/>
                    <a:lstStyle/>
                    <a:p>
                      <a:endParaRPr lang="en-US" dirty="0"/>
                    </a:p>
                  </a:txBody>
                  <a:tcPr>
                    <a:lnT w="12700" cap="flat" cmpd="sng" algn="ctr">
                      <a:noFill/>
                      <a:prstDash val="solid"/>
                      <a:round/>
                      <a:headEnd type="none" w="med" len="med"/>
                      <a:tailEnd type="none" w="med" len="med"/>
                    </a:lnT>
                    <a:noFill/>
                  </a:tcPr>
                </a:tc>
                <a:tc>
                  <a:txBody>
                    <a:bodyPr/>
                    <a:lstStyle/>
                    <a:p>
                      <a:pPr algn="ctr"/>
                      <a:r>
                        <a:rPr lang="en-US" sz="3600" dirty="0"/>
                        <a:t>LLVM</a:t>
                      </a:r>
                    </a:p>
                  </a:txBody>
                  <a:tcPr/>
                </a:tc>
                <a:tc>
                  <a:txBody>
                    <a:bodyPr/>
                    <a:lstStyle/>
                    <a:p>
                      <a:pPr algn="ctr"/>
                      <a:r>
                        <a:rPr lang="en-US" sz="3600" dirty="0"/>
                        <a:t>JVM</a:t>
                      </a:r>
                    </a:p>
                  </a:txBody>
                  <a:tcPr/>
                </a:tc>
                <a:extLst>
                  <a:ext uri="{0D108BD9-81ED-4DB2-BD59-A6C34878D82A}">
                    <a16:rowId xmlns="" xmlns:a16="http://schemas.microsoft.com/office/drawing/2014/main" val="3238406601"/>
                  </a:ext>
                </a:extLst>
              </a:tr>
              <a:tr h="1218877">
                <a:tc>
                  <a:txBody>
                    <a:bodyPr/>
                    <a:lstStyle/>
                    <a:p>
                      <a:pPr algn="r"/>
                      <a:r>
                        <a:rPr lang="en-US" sz="2400" dirty="0">
                          <a:solidFill>
                            <a:srgbClr val="0070C0"/>
                          </a:solidFill>
                        </a:rPr>
                        <a:t>VM architecture</a:t>
                      </a:r>
                    </a:p>
                  </a:txBody>
                  <a:tcPr>
                    <a:noFill/>
                  </a:tcPr>
                </a:tc>
                <a:tc>
                  <a:txBody>
                    <a:bodyPr/>
                    <a:lstStyle/>
                    <a:p>
                      <a:r>
                        <a:rPr lang="en-US" sz="2000" dirty="0"/>
                        <a:t>Register-based</a:t>
                      </a:r>
                    </a:p>
                    <a:p>
                      <a:pPr marL="342900" indent="-342900">
                        <a:buFont typeface="Arial" panose="020B0604020202020204" pitchFamily="34" charset="0"/>
                        <a:buChar char="•"/>
                      </a:pPr>
                      <a:r>
                        <a:rPr lang="en-US" sz="2000" dirty="0"/>
                        <a:t>low level</a:t>
                      </a:r>
                    </a:p>
                    <a:p>
                      <a:pPr marL="342900" indent="-342900">
                        <a:buFont typeface="Arial" panose="020B0604020202020204" pitchFamily="34" charset="0"/>
                        <a:buChar char="•"/>
                      </a:pPr>
                      <a:r>
                        <a:rPr lang="en-US" sz="2000" dirty="0"/>
                        <a:t>very fast</a:t>
                      </a:r>
                    </a:p>
                    <a:p>
                      <a:pPr marL="342900" indent="-342900">
                        <a:buFont typeface="Arial" panose="020B0604020202020204" pitchFamily="34" charset="0"/>
                        <a:buChar char="•"/>
                      </a:pPr>
                      <a:endParaRPr lang="en-US" sz="2000" dirty="0"/>
                    </a:p>
                  </a:txBody>
                  <a:tcPr/>
                </a:tc>
                <a:tc>
                  <a:txBody>
                    <a:bodyPr/>
                    <a:lstStyle/>
                    <a:p>
                      <a:pPr marL="0" indent="0">
                        <a:buFont typeface="Arial" panose="020B0604020202020204" pitchFamily="34" charset="0"/>
                        <a:buNone/>
                      </a:pPr>
                      <a:r>
                        <a:rPr lang="en-US" sz="2000" dirty="0"/>
                        <a:t>Stack-based</a:t>
                      </a:r>
                    </a:p>
                    <a:p>
                      <a:pPr marL="342900" indent="-342900">
                        <a:buFont typeface="Arial" panose="020B0604020202020204" pitchFamily="34" charset="0"/>
                        <a:buChar char="•"/>
                      </a:pPr>
                      <a:r>
                        <a:rPr lang="en-US" sz="2000" dirty="0"/>
                        <a:t>Higher level</a:t>
                      </a:r>
                    </a:p>
                    <a:p>
                      <a:pPr marL="342900" indent="-342900">
                        <a:buFont typeface="Arial" panose="020B0604020202020204" pitchFamily="34" charset="0"/>
                        <a:buChar char="•"/>
                      </a:pPr>
                      <a:r>
                        <a:rPr lang="en-US" sz="2000" dirty="0"/>
                        <a:t>garbage collection, objects, etc.</a:t>
                      </a:r>
                    </a:p>
                    <a:p>
                      <a:pPr marL="342900" indent="-342900">
                        <a:buFont typeface="Arial" panose="020B0604020202020204" pitchFamily="34" charset="0"/>
                        <a:buChar char="•"/>
                      </a:pPr>
                      <a:r>
                        <a:rPr lang="en-US" sz="2000" dirty="0"/>
                        <a:t>VM runs during program execution</a:t>
                      </a:r>
                    </a:p>
                  </a:txBody>
                  <a:tcPr/>
                </a:tc>
                <a:extLst>
                  <a:ext uri="{0D108BD9-81ED-4DB2-BD59-A6C34878D82A}">
                    <a16:rowId xmlns="" xmlns:a16="http://schemas.microsoft.com/office/drawing/2014/main" val="1132253052"/>
                  </a:ext>
                </a:extLst>
              </a:tr>
              <a:tr h="443165">
                <a:tc>
                  <a:txBody>
                    <a:bodyPr/>
                    <a:lstStyle/>
                    <a:p>
                      <a:pPr algn="r"/>
                      <a:r>
                        <a:rPr lang="en-US" sz="2400" dirty="0">
                          <a:solidFill>
                            <a:srgbClr val="0070C0"/>
                          </a:solidFill>
                        </a:rPr>
                        <a:t>Compiles to…</a:t>
                      </a:r>
                    </a:p>
                  </a:txBody>
                  <a:tcPr>
                    <a:noFill/>
                  </a:tcPr>
                </a:tc>
                <a:tc>
                  <a:txBody>
                    <a:bodyPr/>
                    <a:lstStyle/>
                    <a:p>
                      <a:r>
                        <a:rPr lang="en-US" sz="2000" dirty="0"/>
                        <a:t>Native Code</a:t>
                      </a:r>
                    </a:p>
                  </a:txBody>
                  <a:tcPr/>
                </a:tc>
                <a:tc>
                  <a:txBody>
                    <a:bodyPr/>
                    <a:lstStyle/>
                    <a:p>
                      <a:r>
                        <a:rPr lang="en-US" sz="2000" dirty="0"/>
                        <a:t>Bytecode</a:t>
                      </a:r>
                    </a:p>
                  </a:txBody>
                  <a:tcPr/>
                </a:tc>
                <a:extLst>
                  <a:ext uri="{0D108BD9-81ED-4DB2-BD59-A6C34878D82A}">
                    <a16:rowId xmlns="" xmlns:a16="http://schemas.microsoft.com/office/drawing/2014/main" val="2809172509"/>
                  </a:ext>
                </a:extLst>
              </a:tr>
              <a:tr h="443165">
                <a:tc>
                  <a:txBody>
                    <a:bodyPr/>
                    <a:lstStyle/>
                    <a:p>
                      <a:pPr algn="r"/>
                      <a:r>
                        <a:rPr lang="en-US" sz="2400" dirty="0">
                          <a:solidFill>
                            <a:srgbClr val="0070C0"/>
                          </a:solidFill>
                        </a:rPr>
                        <a:t>Output processing</a:t>
                      </a:r>
                    </a:p>
                  </a:txBody>
                  <a:tcPr>
                    <a:noFill/>
                  </a:tcPr>
                </a:tc>
                <a:tc>
                  <a:txBody>
                    <a:bodyPr/>
                    <a:lstStyle/>
                    <a:p>
                      <a:r>
                        <a:rPr lang="en-US" sz="2000" dirty="0"/>
                        <a:t>NA</a:t>
                      </a:r>
                    </a:p>
                  </a:txBody>
                  <a:tcPr/>
                </a:tc>
                <a:tc>
                  <a:txBody>
                    <a:bodyPr/>
                    <a:lstStyle/>
                    <a:p>
                      <a:r>
                        <a:rPr lang="en-US" sz="2000" dirty="0"/>
                        <a:t>Bytecode interpreted by VM (translated at runtime) or compiled to native code</a:t>
                      </a:r>
                    </a:p>
                  </a:txBody>
                  <a:tcPr/>
                </a:tc>
                <a:extLst>
                  <a:ext uri="{0D108BD9-81ED-4DB2-BD59-A6C34878D82A}">
                    <a16:rowId xmlns="" xmlns:a16="http://schemas.microsoft.com/office/drawing/2014/main" val="2531346020"/>
                  </a:ext>
                </a:extLst>
              </a:tr>
            </a:tbl>
          </a:graphicData>
        </a:graphic>
      </p:graphicFrame>
      <p:sp>
        <p:nvSpPr>
          <p:cNvPr id="5" name="TextBox 4">
            <a:extLst>
              <a:ext uri="{FF2B5EF4-FFF2-40B4-BE49-F238E27FC236}">
                <a16:creationId xmlns="" xmlns:a16="http://schemas.microsoft.com/office/drawing/2014/main" id="{EDB7BEBD-F5F2-4694-AA15-D25E574F5962}"/>
              </a:ext>
            </a:extLst>
          </p:cNvPr>
          <p:cNvSpPr txBox="1"/>
          <p:nvPr/>
        </p:nvSpPr>
        <p:spPr>
          <a:xfrm>
            <a:off x="10587789" y="4077549"/>
            <a:ext cx="1050288" cy="369332"/>
          </a:xfrm>
          <a:prstGeom prst="rect">
            <a:avLst/>
          </a:prstGeom>
          <a:noFill/>
        </p:spPr>
        <p:txBody>
          <a:bodyPr wrap="none" rtlCol="0">
            <a:spAutoFit/>
          </a:bodyPr>
          <a:lstStyle/>
          <a:p>
            <a:r>
              <a:rPr lang="en-US" dirty="0">
                <a:solidFill>
                  <a:srgbClr val="FF9933"/>
                </a:solidFill>
              </a:rPr>
              <a:t>Interprets</a:t>
            </a:r>
          </a:p>
        </p:txBody>
      </p:sp>
      <p:sp>
        <p:nvSpPr>
          <p:cNvPr id="6" name="TextBox 5">
            <a:extLst>
              <a:ext uri="{FF2B5EF4-FFF2-40B4-BE49-F238E27FC236}">
                <a16:creationId xmlns="" xmlns:a16="http://schemas.microsoft.com/office/drawing/2014/main" id="{113F06E5-158E-4AFB-B24B-DD9F5C0F44F5}"/>
              </a:ext>
            </a:extLst>
          </p:cNvPr>
          <p:cNvSpPr txBox="1"/>
          <p:nvPr/>
        </p:nvSpPr>
        <p:spPr>
          <a:xfrm>
            <a:off x="10587789" y="5024033"/>
            <a:ext cx="1015021" cy="369332"/>
          </a:xfrm>
          <a:prstGeom prst="rect">
            <a:avLst/>
          </a:prstGeom>
          <a:noFill/>
        </p:spPr>
        <p:txBody>
          <a:bodyPr wrap="none" rtlCol="0">
            <a:spAutoFit/>
          </a:bodyPr>
          <a:lstStyle/>
          <a:p>
            <a:r>
              <a:rPr lang="en-US" dirty="0">
                <a:solidFill>
                  <a:srgbClr val="FF9933"/>
                </a:solidFill>
              </a:rPr>
              <a:t>Compiles</a:t>
            </a:r>
          </a:p>
        </p:txBody>
      </p:sp>
      <p:sp>
        <p:nvSpPr>
          <p:cNvPr id="7" name="TextBox 6">
            <a:extLst>
              <a:ext uri="{FF2B5EF4-FFF2-40B4-BE49-F238E27FC236}">
                <a16:creationId xmlns="" xmlns:a16="http://schemas.microsoft.com/office/drawing/2014/main" id="{3BF9CB76-6F3F-4AC0-B842-9DB40F1413FC}"/>
              </a:ext>
            </a:extLst>
          </p:cNvPr>
          <p:cNvSpPr txBox="1"/>
          <p:nvPr/>
        </p:nvSpPr>
        <p:spPr>
          <a:xfrm>
            <a:off x="4292049" y="5530131"/>
            <a:ext cx="1109599" cy="400110"/>
          </a:xfrm>
          <a:prstGeom prst="rect">
            <a:avLst/>
          </a:prstGeom>
          <a:noFill/>
        </p:spPr>
        <p:txBody>
          <a:bodyPr wrap="none" rtlCol="0">
            <a:spAutoFit/>
          </a:bodyPr>
          <a:lstStyle/>
          <a:p>
            <a:r>
              <a:rPr lang="en-US" sz="2000" b="1" i="1" dirty="0">
                <a:solidFill>
                  <a:srgbClr val="0070C0"/>
                </a:solidFill>
              </a:rPr>
              <a:t>Compiled</a:t>
            </a:r>
          </a:p>
        </p:txBody>
      </p:sp>
      <p:sp>
        <p:nvSpPr>
          <p:cNvPr id="8" name="TextBox 7">
            <a:extLst>
              <a:ext uri="{FF2B5EF4-FFF2-40B4-BE49-F238E27FC236}">
                <a16:creationId xmlns="" xmlns:a16="http://schemas.microsoft.com/office/drawing/2014/main" id="{470804B6-4022-4B30-AEA6-BB4B6952E55B}"/>
              </a:ext>
            </a:extLst>
          </p:cNvPr>
          <p:cNvSpPr txBox="1"/>
          <p:nvPr/>
        </p:nvSpPr>
        <p:spPr>
          <a:xfrm>
            <a:off x="7789230" y="5530131"/>
            <a:ext cx="1268296" cy="400110"/>
          </a:xfrm>
          <a:prstGeom prst="rect">
            <a:avLst/>
          </a:prstGeom>
          <a:noFill/>
        </p:spPr>
        <p:txBody>
          <a:bodyPr wrap="none" rtlCol="0">
            <a:spAutoFit/>
          </a:bodyPr>
          <a:lstStyle/>
          <a:p>
            <a:r>
              <a:rPr lang="en-US" sz="2000" b="1" i="1" dirty="0">
                <a:solidFill>
                  <a:srgbClr val="0070C0"/>
                </a:solidFill>
              </a:rPr>
              <a:t>Interpreted</a:t>
            </a:r>
          </a:p>
        </p:txBody>
      </p:sp>
      <p:cxnSp>
        <p:nvCxnSpPr>
          <p:cNvPr id="10" name="Straight Arrow Connector 9">
            <a:extLst>
              <a:ext uri="{FF2B5EF4-FFF2-40B4-BE49-F238E27FC236}">
                <a16:creationId xmlns="" xmlns:a16="http://schemas.microsoft.com/office/drawing/2014/main" id="{0C09D3D3-CBFA-494C-B206-1D49EA6E0026}"/>
              </a:ext>
            </a:extLst>
          </p:cNvPr>
          <p:cNvCxnSpPr/>
          <p:nvPr/>
        </p:nvCxnSpPr>
        <p:spPr>
          <a:xfrm flipH="1">
            <a:off x="10287000" y="4262215"/>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01F38AB1-BFB0-4D06-8F12-5BF1B98F9DFF}"/>
              </a:ext>
            </a:extLst>
          </p:cNvPr>
          <p:cNvCxnSpPr/>
          <p:nvPr/>
        </p:nvCxnSpPr>
        <p:spPr>
          <a:xfrm flipH="1">
            <a:off x="10295019" y="5208701"/>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Diagram 11">
            <a:extLst>
              <a:ext uri="{FF2B5EF4-FFF2-40B4-BE49-F238E27FC236}">
                <a16:creationId xmlns="" xmlns:a16="http://schemas.microsoft.com/office/drawing/2014/main" id="{D79EDF04-D8BA-4975-A7C1-3B0E4358275E}"/>
              </a:ext>
            </a:extLst>
          </p:cNvPr>
          <p:cNvGraphicFramePr/>
          <p:nvPr>
            <p:extLst>
              <p:ext uri="{D42A27DB-BD31-4B8C-83A1-F6EECF244321}">
                <p14:modId xmlns:p14="http://schemas.microsoft.com/office/powerpoint/2010/main" val="2516314252"/>
              </p:ext>
            </p:extLst>
          </p:nvPr>
        </p:nvGraphicFramePr>
        <p:xfrm>
          <a:off x="9963101" y="473335"/>
          <a:ext cx="2228899" cy="524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a:extLst>
              <a:ext uri="{FF2B5EF4-FFF2-40B4-BE49-F238E27FC236}">
                <a16:creationId xmlns="" xmlns:a16="http://schemas.microsoft.com/office/drawing/2014/main" id="{4DEFBCD6-69E0-4814-97B9-153F946D0D3F}"/>
              </a:ext>
            </a:extLst>
          </p:cNvPr>
          <p:cNvGraphicFramePr/>
          <p:nvPr>
            <p:extLst>
              <p:ext uri="{D42A27DB-BD31-4B8C-83A1-F6EECF244321}">
                <p14:modId xmlns:p14="http://schemas.microsoft.com/office/powerpoint/2010/main" val="2435491263"/>
              </p:ext>
            </p:extLst>
          </p:nvPr>
        </p:nvGraphicFramePr>
        <p:xfrm>
          <a:off x="3949273" y="5901698"/>
          <a:ext cx="1795150" cy="5243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 15">
            <a:extLst>
              <a:ext uri="{FF2B5EF4-FFF2-40B4-BE49-F238E27FC236}">
                <a16:creationId xmlns="" xmlns:a16="http://schemas.microsoft.com/office/drawing/2014/main" id="{EB80523F-449E-47E7-B046-DB2E65BB422D}"/>
              </a:ext>
            </a:extLst>
          </p:cNvPr>
          <p:cNvGraphicFramePr/>
          <p:nvPr>
            <p:extLst>
              <p:ext uri="{D42A27DB-BD31-4B8C-83A1-F6EECF244321}">
                <p14:modId xmlns:p14="http://schemas.microsoft.com/office/powerpoint/2010/main" val="2895726211"/>
              </p:ext>
            </p:extLst>
          </p:nvPr>
        </p:nvGraphicFramePr>
        <p:xfrm>
          <a:off x="7482260" y="5893972"/>
          <a:ext cx="1922997" cy="5243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7" name="Straight Arrow Connector 16">
            <a:extLst>
              <a:ext uri="{FF2B5EF4-FFF2-40B4-BE49-F238E27FC236}">
                <a16:creationId xmlns="" xmlns:a16="http://schemas.microsoft.com/office/drawing/2014/main" id="{239DE3F3-9BBF-4D9E-A941-6C8F207F5C99}"/>
              </a:ext>
            </a:extLst>
          </p:cNvPr>
          <p:cNvCxnSpPr>
            <a:cxnSpLocks/>
          </p:cNvCxnSpPr>
          <p:nvPr/>
        </p:nvCxnSpPr>
        <p:spPr>
          <a:xfrm>
            <a:off x="5572223" y="6192871"/>
            <a:ext cx="2113091" cy="0"/>
          </a:xfrm>
          <a:prstGeom prst="straightConnector1">
            <a:avLst/>
          </a:prstGeom>
          <a:ln>
            <a:headEnd type="triangle" w="lg" len="lg"/>
            <a:tailEnd type="triangle"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555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75CB337-AEC2-476C-83AF-B32F9B04DE67}"/>
              </a:ext>
            </a:extLst>
          </p:cNvPr>
          <p:cNvPicPr>
            <a:picLocks noChangeAspect="1"/>
          </p:cNvPicPr>
          <p:nvPr/>
        </p:nvPicPr>
        <p:blipFill>
          <a:blip r:embed="rId2"/>
          <a:stretch>
            <a:fillRect/>
          </a:stretch>
        </p:blipFill>
        <p:spPr>
          <a:xfrm>
            <a:off x="1785256" y="3823262"/>
            <a:ext cx="5928360" cy="2778919"/>
          </a:xfrm>
          <a:prstGeom prst="rect">
            <a:avLst/>
          </a:prstGeom>
        </p:spPr>
      </p:pic>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1024128" y="519901"/>
            <a:ext cx="9720072" cy="1499616"/>
          </a:xfrm>
        </p:spPr>
        <p:txBody>
          <a:bodyPr/>
          <a:lstStyle/>
          <a:p>
            <a:r>
              <a:rPr lang="en-US" dirty="0"/>
              <a:t>JIT vs. non-optimized low level compiler</a:t>
            </a:r>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1024128" y="1823574"/>
            <a:ext cx="9720073" cy="4224528"/>
          </a:xfrm>
        </p:spPr>
        <p:txBody>
          <a:bodyPr>
            <a:normAutofit/>
          </a:bodyPr>
          <a:lstStyle/>
          <a:p>
            <a:pPr marL="0" indent="0">
              <a:buNone/>
            </a:pPr>
            <a:r>
              <a:rPr lang="en-US" sz="3200" i="1" dirty="0">
                <a:solidFill>
                  <a:schemeClr val="bg1">
                    <a:lumMod val="50000"/>
                  </a:schemeClr>
                </a:solidFill>
              </a:rPr>
              <a:t>Efficiently Compiling Efficient Query Plans for Modern Hardware </a:t>
            </a:r>
            <a:r>
              <a:rPr lang="en-US" sz="3200" dirty="0">
                <a:solidFill>
                  <a:schemeClr val="bg1">
                    <a:lumMod val="50000"/>
                  </a:schemeClr>
                </a:solidFill>
              </a:rPr>
              <a:t>– Neumann, VLDB, 2011</a:t>
            </a:r>
          </a:p>
          <a:p>
            <a:pPr>
              <a:buFont typeface="Wingdings" panose="05000000000000000000" pitchFamily="2" charset="2"/>
              <a:buChar char="q"/>
            </a:pPr>
            <a:r>
              <a:rPr lang="en-US" sz="3200" dirty="0"/>
              <a:t> </a:t>
            </a:r>
            <a:r>
              <a:rPr lang="en-US" sz="2400" dirty="0"/>
              <a:t>Used 5 different types of query to benchmark </a:t>
            </a:r>
            <a:r>
              <a:rPr lang="en-US" sz="2400" b="1" dirty="0">
                <a:solidFill>
                  <a:srgbClr val="00B0F0"/>
                </a:solidFill>
              </a:rPr>
              <a:t>LLVM-compiled query</a:t>
            </a:r>
            <a:r>
              <a:rPr lang="en-US" sz="2400" dirty="0"/>
              <a:t>, </a:t>
            </a:r>
            <a:r>
              <a:rPr lang="en-US" sz="2400" b="1" dirty="0">
                <a:solidFill>
                  <a:srgbClr val="FF9933"/>
                </a:solidFill>
              </a:rPr>
              <a:t>C++ compiled query</a:t>
            </a:r>
            <a:r>
              <a:rPr lang="en-US" sz="2400" dirty="0"/>
              <a:t>, standard disk-based DBMS, and two others:</a:t>
            </a:r>
          </a:p>
          <a:p>
            <a:pPr>
              <a:buFont typeface="Wingdings" panose="05000000000000000000" pitchFamily="2" charset="2"/>
              <a:buChar char="q"/>
            </a:pPr>
            <a:endParaRPr lang="en-US" sz="3200" dirty="0"/>
          </a:p>
        </p:txBody>
      </p:sp>
      <p:sp>
        <p:nvSpPr>
          <p:cNvPr id="6" name="TextBox 5">
            <a:extLst>
              <a:ext uri="{FF2B5EF4-FFF2-40B4-BE49-F238E27FC236}">
                <a16:creationId xmlns="" xmlns:a16="http://schemas.microsoft.com/office/drawing/2014/main" id="{122A1F15-5FC1-4934-A63C-5DA32A0A6D4C}"/>
              </a:ext>
            </a:extLst>
          </p:cNvPr>
          <p:cNvSpPr txBox="1"/>
          <p:nvPr/>
        </p:nvSpPr>
        <p:spPr>
          <a:xfrm>
            <a:off x="7975217" y="4153755"/>
            <a:ext cx="1467774" cy="369332"/>
          </a:xfrm>
          <a:prstGeom prst="rect">
            <a:avLst/>
          </a:prstGeom>
          <a:noFill/>
        </p:spPr>
        <p:txBody>
          <a:bodyPr wrap="none" rtlCol="0">
            <a:spAutoFit/>
          </a:bodyPr>
          <a:lstStyle/>
          <a:p>
            <a:r>
              <a:rPr lang="en-US" dirty="0">
                <a:solidFill>
                  <a:srgbClr val="FF9933"/>
                </a:solidFill>
              </a:rPr>
              <a:t>Fast execution</a:t>
            </a:r>
          </a:p>
        </p:txBody>
      </p:sp>
      <p:cxnSp>
        <p:nvCxnSpPr>
          <p:cNvPr id="7" name="Straight Arrow Connector 6">
            <a:extLst>
              <a:ext uri="{FF2B5EF4-FFF2-40B4-BE49-F238E27FC236}">
                <a16:creationId xmlns="" xmlns:a16="http://schemas.microsoft.com/office/drawing/2014/main" id="{74430A44-5245-470C-A59A-30EEF2355D0B}"/>
              </a:ext>
            </a:extLst>
          </p:cNvPr>
          <p:cNvCxnSpPr/>
          <p:nvPr/>
        </p:nvCxnSpPr>
        <p:spPr>
          <a:xfrm flipH="1">
            <a:off x="7674428" y="4338421"/>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 xmlns:a16="http://schemas.microsoft.com/office/drawing/2014/main" id="{D25FDF8F-1951-4942-BDCE-DAE60D6FED09}"/>
              </a:ext>
            </a:extLst>
          </p:cNvPr>
          <p:cNvSpPr txBox="1"/>
          <p:nvPr/>
        </p:nvSpPr>
        <p:spPr>
          <a:xfrm>
            <a:off x="7975217" y="4664127"/>
            <a:ext cx="1467774" cy="369332"/>
          </a:xfrm>
          <a:prstGeom prst="rect">
            <a:avLst/>
          </a:prstGeom>
          <a:noFill/>
        </p:spPr>
        <p:txBody>
          <a:bodyPr wrap="none" rtlCol="0">
            <a:spAutoFit/>
          </a:bodyPr>
          <a:lstStyle/>
          <a:p>
            <a:r>
              <a:rPr lang="en-US" dirty="0">
                <a:solidFill>
                  <a:srgbClr val="00B0F0"/>
                </a:solidFill>
              </a:rPr>
              <a:t>Fast execution</a:t>
            </a:r>
          </a:p>
        </p:txBody>
      </p:sp>
      <p:cxnSp>
        <p:nvCxnSpPr>
          <p:cNvPr id="9" name="Straight Arrow Connector 8">
            <a:extLst>
              <a:ext uri="{FF2B5EF4-FFF2-40B4-BE49-F238E27FC236}">
                <a16:creationId xmlns="" xmlns:a16="http://schemas.microsoft.com/office/drawing/2014/main" id="{098CF891-3520-4C66-AE33-786DE58882BD}"/>
              </a:ext>
            </a:extLst>
          </p:cNvPr>
          <p:cNvCxnSpPr/>
          <p:nvPr/>
        </p:nvCxnSpPr>
        <p:spPr>
          <a:xfrm flipH="1">
            <a:off x="7674428" y="4848793"/>
            <a:ext cx="300789"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FFE918EE-9C80-4528-8602-1C3FBA1E3285}"/>
              </a:ext>
            </a:extLst>
          </p:cNvPr>
          <p:cNvSpPr txBox="1"/>
          <p:nvPr/>
        </p:nvSpPr>
        <p:spPr>
          <a:xfrm>
            <a:off x="7975217" y="4408940"/>
            <a:ext cx="1927322" cy="369332"/>
          </a:xfrm>
          <a:prstGeom prst="rect">
            <a:avLst/>
          </a:prstGeom>
          <a:noFill/>
        </p:spPr>
        <p:txBody>
          <a:bodyPr wrap="none" rtlCol="0">
            <a:spAutoFit/>
          </a:bodyPr>
          <a:lstStyle/>
          <a:p>
            <a:r>
              <a:rPr lang="en-US" dirty="0">
                <a:solidFill>
                  <a:srgbClr val="FF9933"/>
                </a:solidFill>
              </a:rPr>
              <a:t>Large compile time</a:t>
            </a:r>
          </a:p>
        </p:txBody>
      </p:sp>
      <p:cxnSp>
        <p:nvCxnSpPr>
          <p:cNvPr id="11" name="Straight Arrow Connector 10">
            <a:extLst>
              <a:ext uri="{FF2B5EF4-FFF2-40B4-BE49-F238E27FC236}">
                <a16:creationId xmlns="" xmlns:a16="http://schemas.microsoft.com/office/drawing/2014/main" id="{5BFB38EA-F834-4734-BB24-344236C2E53D}"/>
              </a:ext>
            </a:extLst>
          </p:cNvPr>
          <p:cNvCxnSpPr/>
          <p:nvPr/>
        </p:nvCxnSpPr>
        <p:spPr>
          <a:xfrm flipH="1">
            <a:off x="7674428" y="4593606"/>
            <a:ext cx="300789" cy="0"/>
          </a:xfrm>
          <a:prstGeom prst="straightConnector1">
            <a:avLst/>
          </a:prstGeom>
          <a:ln>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C8502CAC-BA6D-453A-9043-B013BE1FF626}"/>
              </a:ext>
            </a:extLst>
          </p:cNvPr>
          <p:cNvSpPr txBox="1"/>
          <p:nvPr/>
        </p:nvSpPr>
        <p:spPr>
          <a:xfrm>
            <a:off x="7975217" y="4916261"/>
            <a:ext cx="1896673" cy="369332"/>
          </a:xfrm>
          <a:prstGeom prst="rect">
            <a:avLst/>
          </a:prstGeom>
          <a:noFill/>
        </p:spPr>
        <p:txBody>
          <a:bodyPr wrap="none" rtlCol="0">
            <a:spAutoFit/>
          </a:bodyPr>
          <a:lstStyle/>
          <a:p>
            <a:r>
              <a:rPr lang="en-US" dirty="0">
                <a:solidFill>
                  <a:srgbClr val="00B0F0"/>
                </a:solidFill>
              </a:rPr>
              <a:t>Small compile time</a:t>
            </a:r>
          </a:p>
        </p:txBody>
      </p:sp>
      <p:cxnSp>
        <p:nvCxnSpPr>
          <p:cNvPr id="13" name="Straight Arrow Connector 12">
            <a:extLst>
              <a:ext uri="{FF2B5EF4-FFF2-40B4-BE49-F238E27FC236}">
                <a16:creationId xmlns="" xmlns:a16="http://schemas.microsoft.com/office/drawing/2014/main" id="{B3D06B2D-0C2E-4080-A5B4-3EC1DC2E135C}"/>
              </a:ext>
            </a:extLst>
          </p:cNvPr>
          <p:cNvCxnSpPr/>
          <p:nvPr/>
        </p:nvCxnSpPr>
        <p:spPr>
          <a:xfrm flipH="1">
            <a:off x="7674428" y="5100927"/>
            <a:ext cx="300789"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A31E0FDD-6F96-43B5-86D4-9B071C528039}"/>
              </a:ext>
            </a:extLst>
          </p:cNvPr>
          <p:cNvSpPr txBox="1"/>
          <p:nvPr/>
        </p:nvSpPr>
        <p:spPr>
          <a:xfrm>
            <a:off x="7961323" y="5635227"/>
            <a:ext cx="1773947" cy="369332"/>
          </a:xfrm>
          <a:prstGeom prst="rect">
            <a:avLst/>
          </a:prstGeom>
          <a:noFill/>
        </p:spPr>
        <p:txBody>
          <a:bodyPr wrap="none" rtlCol="0">
            <a:spAutoFit/>
          </a:bodyPr>
          <a:lstStyle/>
          <a:p>
            <a:r>
              <a:rPr lang="en-US" dirty="0">
                <a:solidFill>
                  <a:srgbClr val="7030A0"/>
                </a:solidFill>
              </a:rPr>
              <a:t>Traditional DBMS</a:t>
            </a:r>
          </a:p>
        </p:txBody>
      </p:sp>
      <p:cxnSp>
        <p:nvCxnSpPr>
          <p:cNvPr id="15" name="Straight Arrow Connector 14">
            <a:extLst>
              <a:ext uri="{FF2B5EF4-FFF2-40B4-BE49-F238E27FC236}">
                <a16:creationId xmlns="" xmlns:a16="http://schemas.microsoft.com/office/drawing/2014/main" id="{02C51337-5DD3-4CBB-9502-01638315CABA}"/>
              </a:ext>
            </a:extLst>
          </p:cNvPr>
          <p:cNvCxnSpPr/>
          <p:nvPr/>
        </p:nvCxnSpPr>
        <p:spPr>
          <a:xfrm flipH="1">
            <a:off x="7660534" y="5833275"/>
            <a:ext cx="300789"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Warning">
            <a:extLst>
              <a:ext uri="{FF2B5EF4-FFF2-40B4-BE49-F238E27FC236}">
                <a16:creationId xmlns="" xmlns:a16="http://schemas.microsoft.com/office/drawing/2014/main" id="{83A34E79-06CD-431C-A3E4-B466337C1FF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686136" y="5580795"/>
            <a:ext cx="422385" cy="422385"/>
          </a:xfrm>
          <a:prstGeom prst="rect">
            <a:avLst/>
          </a:prstGeom>
        </p:spPr>
      </p:pic>
      <p:graphicFrame>
        <p:nvGraphicFramePr>
          <p:cNvPr id="17" name="Diagram 16">
            <a:extLst>
              <a:ext uri="{FF2B5EF4-FFF2-40B4-BE49-F238E27FC236}">
                <a16:creationId xmlns="" xmlns:a16="http://schemas.microsoft.com/office/drawing/2014/main" id="{CED8E297-09FB-4DD0-8AC0-5FB685411D0E}"/>
              </a:ext>
            </a:extLst>
          </p:cNvPr>
          <p:cNvGraphicFramePr/>
          <p:nvPr>
            <p:extLst>
              <p:ext uri="{D42A27DB-BD31-4B8C-83A1-F6EECF244321}">
                <p14:modId xmlns:p14="http://schemas.microsoft.com/office/powerpoint/2010/main" val="2610354791"/>
              </p:ext>
            </p:extLst>
          </p:nvPr>
        </p:nvGraphicFramePr>
        <p:xfrm>
          <a:off x="9963101" y="473334"/>
          <a:ext cx="2228899" cy="5281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6433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 xmlns:a16="http://schemas.microsoft.com/office/drawing/2014/main" id="{A0BDC5C1-D75E-4BD8-832E-499D69F484CA}"/>
              </a:ext>
            </a:extLst>
          </p:cNvPr>
          <p:cNvGraphicFramePr/>
          <p:nvPr>
            <p:extLst>
              <p:ext uri="{D42A27DB-BD31-4B8C-83A1-F6EECF244321}">
                <p14:modId xmlns:p14="http://schemas.microsoft.com/office/powerpoint/2010/main" val="175929843"/>
              </p:ext>
            </p:extLst>
          </p:nvPr>
        </p:nvGraphicFramePr>
        <p:xfrm>
          <a:off x="1417638" y="1431227"/>
          <a:ext cx="9583738" cy="4352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 xmlns:a16="http://schemas.microsoft.com/office/drawing/2014/main" id="{42B1C14C-790C-479C-BF24-0C3EE8E5455B}"/>
              </a:ext>
            </a:extLst>
          </p:cNvPr>
          <p:cNvSpPr txBox="1"/>
          <p:nvPr/>
        </p:nvSpPr>
        <p:spPr>
          <a:xfrm>
            <a:off x="4741333" y="1176865"/>
            <a:ext cx="6260043" cy="461665"/>
          </a:xfrm>
          <a:prstGeom prst="rect">
            <a:avLst/>
          </a:prstGeom>
          <a:solidFill>
            <a:schemeClr val="bg1"/>
          </a:solidFill>
          <a:ln>
            <a:solidFill>
              <a:srgbClr val="0070C0"/>
            </a:solidFill>
          </a:ln>
        </p:spPr>
        <p:txBody>
          <a:bodyPr wrap="square" rtlCol="0">
            <a:spAutoFit/>
          </a:bodyPr>
          <a:lstStyle/>
          <a:p>
            <a:pPr algn="ctr"/>
            <a:r>
              <a:rPr lang="en-US" sz="2400" i="1" dirty="0">
                <a:solidFill>
                  <a:srgbClr val="0070C0"/>
                </a:solidFill>
              </a:rPr>
              <a:t>INTERPRETED</a:t>
            </a:r>
          </a:p>
        </p:txBody>
      </p:sp>
      <p:sp>
        <p:nvSpPr>
          <p:cNvPr id="5" name="TextBox 4">
            <a:extLst>
              <a:ext uri="{FF2B5EF4-FFF2-40B4-BE49-F238E27FC236}">
                <a16:creationId xmlns="" xmlns:a16="http://schemas.microsoft.com/office/drawing/2014/main" id="{5F73D9F2-854D-46F2-9468-69A9041DDEEB}"/>
              </a:ext>
            </a:extLst>
          </p:cNvPr>
          <p:cNvSpPr txBox="1"/>
          <p:nvPr/>
        </p:nvSpPr>
        <p:spPr>
          <a:xfrm>
            <a:off x="1417638" y="1176865"/>
            <a:ext cx="2934229" cy="461665"/>
          </a:xfrm>
          <a:prstGeom prst="rect">
            <a:avLst/>
          </a:prstGeom>
          <a:noFill/>
          <a:ln>
            <a:solidFill>
              <a:schemeClr val="accent1"/>
            </a:solidFill>
          </a:ln>
        </p:spPr>
        <p:txBody>
          <a:bodyPr wrap="square" rtlCol="0">
            <a:spAutoFit/>
          </a:bodyPr>
          <a:lstStyle/>
          <a:p>
            <a:pPr algn="ctr"/>
            <a:r>
              <a:rPr lang="en-US" sz="2400" i="1" dirty="0">
                <a:solidFill>
                  <a:schemeClr val="accent1"/>
                </a:solidFill>
              </a:rPr>
              <a:t>COMPILED</a:t>
            </a:r>
          </a:p>
        </p:txBody>
      </p:sp>
    </p:spTree>
    <p:extLst>
      <p:ext uri="{BB962C8B-B14F-4D97-AF65-F5344CB8AC3E}">
        <p14:creationId xmlns:p14="http://schemas.microsoft.com/office/powerpoint/2010/main" val="131763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01F1C-BD3B-4B59-82AF-58E9E97013A6}"/>
              </a:ext>
            </a:extLst>
          </p:cNvPr>
          <p:cNvSpPr>
            <a:spLocks noGrp="1"/>
          </p:cNvSpPr>
          <p:nvPr>
            <p:ph type="pic" idx="1"/>
          </p:nvPr>
        </p:nvSpPr>
        <p:spPr>
          <a:xfrm>
            <a:off x="0" y="-1"/>
            <a:ext cx="12188952" cy="4572000"/>
          </a:xfrm>
        </p:spPr>
      </p:sp>
      <p:pic>
        <p:nvPicPr>
          <p:cNvPr id="7" name="Picture 6">
            <a:extLst>
              <a:ext uri="{FF2B5EF4-FFF2-40B4-BE49-F238E27FC236}">
                <a16:creationId xmlns="" xmlns:a16="http://schemas.microsoft.com/office/drawing/2014/main" id="{B45C335A-0791-409B-91E7-2AEAC8079A56}"/>
              </a:ext>
            </a:extLst>
          </p:cNvPr>
          <p:cNvPicPr>
            <a:picLocks noChangeAspect="1"/>
          </p:cNvPicPr>
          <p:nvPr/>
        </p:nvPicPr>
        <p:blipFill>
          <a:blip r:embed="rId2"/>
          <a:stretch>
            <a:fillRect/>
          </a:stretch>
        </p:blipFill>
        <p:spPr>
          <a:xfrm>
            <a:off x="8618646" y="5065430"/>
            <a:ext cx="2153653" cy="1300583"/>
          </a:xfrm>
          <a:prstGeom prst="rect">
            <a:avLst/>
          </a:prstGeom>
        </p:spPr>
      </p:pic>
      <p:sp>
        <p:nvSpPr>
          <p:cNvPr id="2" name="Title 1">
            <a:extLst>
              <a:ext uri="{FF2B5EF4-FFF2-40B4-BE49-F238E27FC236}">
                <a16:creationId xmlns="" xmlns:a16="http://schemas.microsoft.com/office/drawing/2014/main" id="{92A44026-98C2-4D06-B7F2-88AF26C7ED32}"/>
              </a:ext>
            </a:extLst>
          </p:cNvPr>
          <p:cNvSpPr>
            <a:spLocks noGrp="1"/>
          </p:cNvSpPr>
          <p:nvPr>
            <p:ph type="title"/>
          </p:nvPr>
        </p:nvSpPr>
        <p:spPr>
          <a:xfrm>
            <a:off x="195940" y="5065430"/>
            <a:ext cx="7968345" cy="1463040"/>
          </a:xfrm>
        </p:spPr>
        <p:txBody>
          <a:bodyPr>
            <a:normAutofit/>
          </a:bodyPr>
          <a:lstStyle/>
          <a:p>
            <a:r>
              <a:rPr lang="en-US" sz="4000" dirty="0"/>
              <a:t>GPU optimized, in-memory column-store database + VISUALIZATION TOOL</a:t>
            </a:r>
          </a:p>
        </p:txBody>
      </p:sp>
      <p:pic>
        <p:nvPicPr>
          <p:cNvPr id="1034" name="Picture 10" descr="Image result for mapd">
            <a:extLst>
              <a:ext uri="{FF2B5EF4-FFF2-40B4-BE49-F238E27FC236}">
                <a16:creationId xmlns="" xmlns:a16="http://schemas.microsoft.com/office/drawing/2014/main" id="{EA6C5CC8-B43A-4FA8-A915-310B6D644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28" y="195339"/>
            <a:ext cx="8865018" cy="42335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 xmlns:a16="http://schemas.microsoft.com/office/drawing/2014/main" id="{A078F7FE-7753-47AB-9E70-4EA52B464A39}"/>
              </a:ext>
            </a:extLst>
          </p:cNvPr>
          <p:cNvSpPr/>
          <p:nvPr/>
        </p:nvSpPr>
        <p:spPr>
          <a:xfrm>
            <a:off x="1690428" y="188026"/>
            <a:ext cx="1837284" cy="1015663"/>
          </a:xfrm>
          <a:prstGeom prst="rect">
            <a:avLst/>
          </a:prstGeom>
          <a:noFill/>
        </p:spPr>
        <p:txBody>
          <a:bodyPr wrap="square" lIns="91440" tIns="45720" rIns="91440" bIns="45720">
            <a:spAutoFit/>
          </a:bodyPr>
          <a:lstStyle/>
          <a:p>
            <a:pPr algn="ctr"/>
            <a:r>
              <a:rPr lang="en-US" sz="6000" dirty="0" err="1">
                <a:ln w="0"/>
                <a:solidFill>
                  <a:schemeClr val="accent1"/>
                </a:solidFill>
                <a:effectLst>
                  <a:outerShdw blurRad="38100" dist="25400" dir="5400000" algn="ctr" rotWithShape="0">
                    <a:srgbClr val="6E747A">
                      <a:alpha val="43000"/>
                    </a:srgbClr>
                  </a:outerShdw>
                </a:effectLst>
                <a:latin typeface="+mj-lt"/>
              </a:rPr>
              <a:t>MapD</a:t>
            </a:r>
            <a:endParaRPr lang="en-US" sz="6000" dirty="0">
              <a:ln w="0"/>
              <a:solidFill>
                <a:schemeClr val="accent1"/>
              </a:solidFill>
              <a:effectLst>
                <a:outerShdw blurRad="38100" dist="25400" dir="5400000" algn="ctr" rotWithShape="0">
                  <a:srgbClr val="6E747A">
                    <a:alpha val="43000"/>
                  </a:srgbClr>
                </a:outerShdw>
              </a:effectLst>
              <a:latin typeface="+mj-lt"/>
            </a:endParaRPr>
          </a:p>
        </p:txBody>
      </p:sp>
    </p:spTree>
    <p:extLst>
      <p:ext uri="{BB962C8B-B14F-4D97-AF65-F5344CB8AC3E}">
        <p14:creationId xmlns:p14="http://schemas.microsoft.com/office/powerpoint/2010/main" val="201512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1024128" y="832756"/>
            <a:ext cx="7254458" cy="1086126"/>
          </a:xfrm>
        </p:spPr>
        <p:txBody>
          <a:bodyPr>
            <a:scene3d>
              <a:camera prst="orthographicFront"/>
              <a:lightRig rig="threePt" dir="t"/>
            </a:scene3d>
            <a:sp3d extrusionH="57150">
              <a:bevelT w="38100" h="38100" prst="convex"/>
            </a:sp3d>
          </a:bodyPr>
          <a:lstStyle/>
          <a:p>
            <a:r>
              <a:rPr lang="en-US" dirty="0">
                <a:solidFill>
                  <a:schemeClr val="accent3">
                    <a:lumMod val="20000"/>
                    <a:lumOff val="80000"/>
                  </a:schemeClr>
                </a:solidFill>
              </a:rPr>
              <a:t>QUANTUM</a:t>
            </a:r>
            <a:r>
              <a:rPr lang="en-US" dirty="0"/>
              <a:t> Query Compiling</a:t>
            </a:r>
            <a:r>
              <a:rPr lang="en-US" dirty="0" smtClean="0"/>
              <a:t>?</a:t>
            </a:r>
            <a:endParaRPr lang="en-US" sz="3200" dirty="0"/>
          </a:p>
        </p:txBody>
      </p:sp>
      <p:graphicFrame>
        <p:nvGraphicFramePr>
          <p:cNvPr id="5" name="Diagram 4">
            <a:extLst>
              <a:ext uri="{FF2B5EF4-FFF2-40B4-BE49-F238E27FC236}">
                <a16:creationId xmlns="" xmlns:a16="http://schemas.microsoft.com/office/drawing/2014/main" id="{BC41FDA8-3CA6-4423-BD26-CF9692345AD6}"/>
              </a:ext>
            </a:extLst>
          </p:cNvPr>
          <p:cNvGraphicFramePr/>
          <p:nvPr>
            <p:extLst>
              <p:ext uri="{D42A27DB-BD31-4B8C-83A1-F6EECF244321}">
                <p14:modId xmlns:p14="http://schemas.microsoft.com/office/powerpoint/2010/main" val="3418121838"/>
              </p:ext>
            </p:extLst>
          </p:nvPr>
        </p:nvGraphicFramePr>
        <p:xfrm>
          <a:off x="783240" y="2045363"/>
          <a:ext cx="2090589" cy="1119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 xmlns:a16="http://schemas.microsoft.com/office/drawing/2014/main" id="{AFC73F30-B87F-4ABC-9B80-53568A2D10B8}"/>
              </a:ext>
            </a:extLst>
          </p:cNvPr>
          <p:cNvGraphicFramePr/>
          <p:nvPr>
            <p:extLst>
              <p:ext uri="{D42A27DB-BD31-4B8C-83A1-F6EECF244321}">
                <p14:modId xmlns:p14="http://schemas.microsoft.com/office/powerpoint/2010/main" val="3497469552"/>
              </p:ext>
            </p:extLst>
          </p:nvPr>
        </p:nvGraphicFramePr>
        <p:xfrm>
          <a:off x="3714895" y="2045363"/>
          <a:ext cx="4884819" cy="11190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 xmlns:a16="http://schemas.microsoft.com/office/drawing/2014/main" id="{8F40503F-ACE0-432C-A82C-36FDBADC8332}"/>
              </a:ext>
            </a:extLst>
          </p:cNvPr>
          <p:cNvSpPr txBox="1"/>
          <p:nvPr/>
        </p:nvSpPr>
        <p:spPr>
          <a:xfrm>
            <a:off x="6087978" y="3374269"/>
            <a:ext cx="5860099" cy="1200329"/>
          </a:xfrm>
          <a:prstGeom prst="rect">
            <a:avLst/>
          </a:prstGeom>
          <a:noFill/>
        </p:spPr>
        <p:txBody>
          <a:bodyPr wrap="square" rtlCol="0">
            <a:spAutoFit/>
          </a:bodyPr>
          <a:lstStyle/>
          <a:p>
            <a:r>
              <a:rPr lang="en-US" b="1" dirty="0"/>
              <a:t>Scaffold</a:t>
            </a:r>
            <a:r>
              <a:rPr lang="en-US" dirty="0"/>
              <a:t>:  C-like quantum programming language, high-level</a:t>
            </a:r>
          </a:p>
          <a:p>
            <a:r>
              <a:rPr lang="en-US" b="1" dirty="0" err="1"/>
              <a:t>ScaffCC</a:t>
            </a:r>
            <a:r>
              <a:rPr lang="en-US" dirty="0"/>
              <a:t>:  LLVM-based compiler framework for Scaffold</a:t>
            </a:r>
          </a:p>
          <a:p>
            <a:r>
              <a:rPr lang="en-US" b="1" dirty="0"/>
              <a:t>QASM</a:t>
            </a:r>
            <a:r>
              <a:rPr lang="en-US" dirty="0"/>
              <a:t>:  Quantum assembly language (native code for quantum machines)</a:t>
            </a:r>
          </a:p>
        </p:txBody>
      </p:sp>
      <p:graphicFrame>
        <p:nvGraphicFramePr>
          <p:cNvPr id="16" name="Diagram 15">
            <a:extLst>
              <a:ext uri="{FF2B5EF4-FFF2-40B4-BE49-F238E27FC236}">
                <a16:creationId xmlns="" xmlns:a16="http://schemas.microsoft.com/office/drawing/2014/main" id="{AE7FCF0D-49AF-4565-8DBC-A4D179A41F83}"/>
              </a:ext>
            </a:extLst>
          </p:cNvPr>
          <p:cNvGraphicFramePr/>
          <p:nvPr>
            <p:extLst>
              <p:ext uri="{D42A27DB-BD31-4B8C-83A1-F6EECF244321}">
                <p14:modId xmlns:p14="http://schemas.microsoft.com/office/powerpoint/2010/main" val="1992646492"/>
              </p:ext>
            </p:extLst>
          </p:nvPr>
        </p:nvGraphicFramePr>
        <p:xfrm>
          <a:off x="1168251" y="3775693"/>
          <a:ext cx="4206998" cy="26469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074" name="Picture 2" descr="Image result for magnavox guy on chair blowing hair">
            <a:extLst>
              <a:ext uri="{FF2B5EF4-FFF2-40B4-BE49-F238E27FC236}">
                <a16:creationId xmlns="" xmlns:a16="http://schemas.microsoft.com/office/drawing/2014/main" id="{B74B2A86-00EA-4A4D-A4EF-A259A695BD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60426" y="4700219"/>
            <a:ext cx="4331112" cy="184052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 xmlns:a16="http://schemas.microsoft.com/office/drawing/2014/main" id="{DA84F6E9-2275-4091-BB52-CC47652066F3}"/>
              </a:ext>
            </a:extLst>
          </p:cNvPr>
          <p:cNvGrpSpPr/>
          <p:nvPr/>
        </p:nvGrpSpPr>
        <p:grpSpPr>
          <a:xfrm>
            <a:off x="3072607" y="2379004"/>
            <a:ext cx="398285" cy="465918"/>
            <a:chOff x="2067456" y="596380"/>
            <a:chExt cx="398285" cy="465918"/>
          </a:xfrm>
        </p:grpSpPr>
        <p:sp>
          <p:nvSpPr>
            <p:cNvPr id="17" name="Arrow: Right 16">
              <a:extLst>
                <a:ext uri="{FF2B5EF4-FFF2-40B4-BE49-F238E27FC236}">
                  <a16:creationId xmlns="" xmlns:a16="http://schemas.microsoft.com/office/drawing/2014/main" id="{7FBE7056-50D2-4A5D-B932-CD216631F0EA}"/>
                </a:ext>
              </a:extLst>
            </p:cNvPr>
            <p:cNvSpPr/>
            <p:nvPr/>
          </p:nvSpPr>
          <p:spPr>
            <a:xfrm>
              <a:off x="2067456" y="596380"/>
              <a:ext cx="398285" cy="46591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 xmlns:a16="http://schemas.microsoft.com/office/drawing/2014/main" id="{28A1C866-8758-4ACD-AD3A-76B7BC3D8E4C}"/>
                </a:ext>
              </a:extLst>
            </p:cNvPr>
            <p:cNvSpPr txBox="1"/>
            <p:nvPr/>
          </p:nvSpPr>
          <p:spPr>
            <a:xfrm>
              <a:off x="2067456" y="689564"/>
              <a:ext cx="278800" cy="279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pSp>
      <p:pic>
        <p:nvPicPr>
          <p:cNvPr id="1026" name="Picture 2" descr="https://newsroom.intel.com/newsroom/wp-content/uploads/sites/11/2017/10/Intel-Quantum-17-Qubit-2.jpg"/>
          <p:cNvPicPr>
            <a:picLocks noChangeAspect="1" noChangeArrowheads="1"/>
          </p:cNvPicPr>
          <p:nvPr/>
        </p:nvPicPr>
        <p:blipFill rotWithShape="1">
          <a:blip r:embed="rId18">
            <a:extLst>
              <a:ext uri="{28A0092B-C50C-407E-A947-70E740481C1C}">
                <a14:useLocalDpi xmlns:a14="http://schemas.microsoft.com/office/drawing/2010/main" val="0"/>
              </a:ext>
            </a:extLst>
          </a:blip>
          <a:srcRect l="18129" r="14327"/>
          <a:stretch/>
        </p:blipFill>
        <p:spPr bwMode="auto">
          <a:xfrm>
            <a:off x="10548258" y="331187"/>
            <a:ext cx="1077686" cy="1050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0773" y="412790"/>
            <a:ext cx="2936830" cy="923330"/>
          </a:xfrm>
          <a:prstGeom prst="rect">
            <a:avLst/>
          </a:prstGeom>
          <a:noFill/>
        </p:spPr>
        <p:txBody>
          <a:bodyPr wrap="none" rtlCol="0">
            <a:spAutoFit/>
          </a:bodyPr>
          <a:lstStyle/>
          <a:p>
            <a:pPr algn="r"/>
            <a:r>
              <a:rPr lang="en-US" dirty="0" smtClean="0">
                <a:solidFill>
                  <a:srgbClr val="FF9900"/>
                </a:solidFill>
              </a:rPr>
              <a:t>10/10/17 update:</a:t>
            </a:r>
          </a:p>
          <a:p>
            <a:pPr algn="r"/>
            <a:r>
              <a:rPr lang="en-US" dirty="0" smtClean="0">
                <a:solidFill>
                  <a:srgbClr val="FF9900"/>
                </a:solidFill>
              </a:rPr>
              <a:t>Intel prototypes 17-qubit chip</a:t>
            </a:r>
          </a:p>
          <a:p>
            <a:pPr algn="r"/>
            <a:r>
              <a:rPr lang="en-US" dirty="0" smtClean="0">
                <a:solidFill>
                  <a:schemeClr val="bg1">
                    <a:lumMod val="65000"/>
                  </a:schemeClr>
                </a:solidFill>
              </a:rPr>
              <a:t>100,000+ simultaneous states</a:t>
            </a:r>
            <a:endParaRPr lang="en-US" dirty="0">
              <a:solidFill>
                <a:schemeClr val="bg1">
                  <a:lumMod val="65000"/>
                </a:schemeClr>
              </a:solidFill>
            </a:endParaRPr>
          </a:p>
        </p:txBody>
      </p:sp>
    </p:spTree>
    <p:extLst>
      <p:ext uri="{BB962C8B-B14F-4D97-AF65-F5344CB8AC3E}">
        <p14:creationId xmlns:p14="http://schemas.microsoft.com/office/powerpoint/2010/main" val="3531918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356614"/>
            <a:ext cx="9720072" cy="1499616"/>
          </a:xfrm>
        </p:spPr>
        <p:txBody>
          <a:bodyPr>
            <a:normAutofit fontScale="90000"/>
          </a:bodyPr>
          <a:lstStyle/>
          <a:p>
            <a:r>
              <a:rPr lang="en-US" dirty="0"/>
              <a:t>What we learned, blob edition:  IF you have a good idea, it will be ingested by the big 3…</a:t>
            </a:r>
          </a:p>
        </p:txBody>
      </p:sp>
      <p:pic>
        <p:nvPicPr>
          <p:cNvPr id="5" name="Picture 2" descr="Image result for pocket knife with too many tools">
            <a:extLst>
              <a:ext uri="{FF2B5EF4-FFF2-40B4-BE49-F238E27FC236}">
                <a16:creationId xmlns="" xmlns:a16="http://schemas.microsoft.com/office/drawing/2014/main" id="{7A282774-C7AE-49A8-857D-4DF0DD861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20" y="2284491"/>
            <a:ext cx="4991100" cy="3743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cketknife">
            <a:extLst>
              <a:ext uri="{FF2B5EF4-FFF2-40B4-BE49-F238E27FC236}">
                <a16:creationId xmlns="" xmlns:a16="http://schemas.microsoft.com/office/drawing/2014/main" id="{265C8D25-6F31-4ED9-899B-A180A0C39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13405">
            <a:off x="8318529" y="2717239"/>
            <a:ext cx="3511718" cy="1755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rench">
            <a:extLst>
              <a:ext uri="{FF2B5EF4-FFF2-40B4-BE49-F238E27FC236}">
                <a16:creationId xmlns="" xmlns:a16="http://schemas.microsoft.com/office/drawing/2014/main" id="{E41001EC-C482-4944-A222-68EFD8F2D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156676">
            <a:off x="7044090" y="3903494"/>
            <a:ext cx="2944727" cy="2761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FBD31EE5-3C01-4B37-A799-927151058D6A}"/>
              </a:ext>
            </a:extLst>
          </p:cNvPr>
          <p:cNvSpPr/>
          <p:nvPr/>
        </p:nvSpPr>
        <p:spPr>
          <a:xfrm>
            <a:off x="449262" y="1803400"/>
            <a:ext cx="4512261"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Big 3 (Oracle, IBM, MS)</a:t>
            </a:r>
          </a:p>
        </p:txBody>
      </p:sp>
      <p:sp>
        <p:nvSpPr>
          <p:cNvPr id="10" name="Rectangle 9">
            <a:extLst>
              <a:ext uri="{FF2B5EF4-FFF2-40B4-BE49-F238E27FC236}">
                <a16:creationId xmlns="" xmlns:a16="http://schemas.microsoft.com/office/drawing/2014/main" id="{27DD99AF-0ACD-4D9D-A511-02018705FEDB}"/>
              </a:ext>
            </a:extLst>
          </p:cNvPr>
          <p:cNvSpPr/>
          <p:nvPr/>
        </p:nvSpPr>
        <p:spPr>
          <a:xfrm>
            <a:off x="8102143" y="4432881"/>
            <a:ext cx="2753667" cy="1200329"/>
          </a:xfrm>
          <a:prstGeom prst="rect">
            <a:avLst/>
          </a:prstGeom>
          <a:noFill/>
        </p:spPr>
        <p:txBody>
          <a:bodyPr wrap="square" lIns="91440" tIns="45720" rIns="91440" bIns="45720">
            <a:spAutoFit/>
          </a:bodyPr>
          <a:lstStyle/>
          <a:p>
            <a:pPr algn="r"/>
            <a:r>
              <a:rPr lang="en-US" sz="3600" i="1" dirty="0">
                <a:ln w="0"/>
                <a:effectLst>
                  <a:outerShdw blurRad="38100" dist="19050" dir="2700000" algn="tl" rotWithShape="0">
                    <a:schemeClr val="dk1">
                      <a:alpha val="40000"/>
                    </a:schemeClr>
                  </a:outerShdw>
                </a:effectLst>
              </a:rPr>
              <a:t>Your Favorite DB Tech</a:t>
            </a:r>
          </a:p>
        </p:txBody>
      </p:sp>
      <p:sp>
        <p:nvSpPr>
          <p:cNvPr id="11" name="Rectangle 10">
            <a:extLst>
              <a:ext uri="{FF2B5EF4-FFF2-40B4-BE49-F238E27FC236}">
                <a16:creationId xmlns="" xmlns:a16="http://schemas.microsoft.com/office/drawing/2014/main" id="{167A1F17-9796-4235-88BC-38DAA818B29F}"/>
              </a:ext>
            </a:extLst>
          </p:cNvPr>
          <p:cNvSpPr/>
          <p:nvPr/>
        </p:nvSpPr>
        <p:spPr>
          <a:xfrm>
            <a:off x="9751134" y="2515222"/>
            <a:ext cx="1763880" cy="646331"/>
          </a:xfrm>
          <a:prstGeom prst="rect">
            <a:avLst/>
          </a:prstGeom>
          <a:noFill/>
        </p:spPr>
        <p:txBody>
          <a:bodyPr wrap="square" lIns="91440" tIns="45720" rIns="91440" bIns="45720">
            <a:spAutoFit/>
          </a:bodyPr>
          <a:lstStyle/>
          <a:p>
            <a:pPr algn="ctr"/>
            <a:r>
              <a:rPr lang="en-US" sz="3600" i="1" dirty="0" err="1">
                <a:ln w="0"/>
                <a:effectLst>
                  <a:outerShdw blurRad="38100" dist="19050" dir="2700000" algn="tl" rotWithShape="0">
                    <a:schemeClr val="dk1">
                      <a:alpha val="40000"/>
                    </a:schemeClr>
                  </a:outerShdw>
                </a:effectLst>
              </a:rPr>
              <a:t>MapD</a:t>
            </a:r>
            <a:endParaRPr lang="en-US" sz="3600" i="1" dirty="0">
              <a:ln w="0"/>
              <a:effectLst>
                <a:outerShdw blurRad="38100" dist="19050" dir="2700000" algn="tl" rotWithShape="0">
                  <a:schemeClr val="dk1">
                    <a:alpha val="40000"/>
                  </a:schemeClr>
                </a:outerShdw>
              </a:effectLst>
            </a:endParaRPr>
          </a:p>
        </p:txBody>
      </p:sp>
      <p:sp>
        <p:nvSpPr>
          <p:cNvPr id="7" name="Arrow: Chevron 6">
            <a:extLst>
              <a:ext uri="{FF2B5EF4-FFF2-40B4-BE49-F238E27FC236}">
                <a16:creationId xmlns="" xmlns:a16="http://schemas.microsoft.com/office/drawing/2014/main" id="{65548260-E267-4DCA-8BD4-C6DE1A7DA425}"/>
              </a:ext>
            </a:extLst>
          </p:cNvPr>
          <p:cNvSpPr/>
          <p:nvPr/>
        </p:nvSpPr>
        <p:spPr>
          <a:xfrm flipH="1">
            <a:off x="5642811" y="3489160"/>
            <a:ext cx="794084" cy="943721"/>
          </a:xfrm>
          <a:prstGeom prst="chevr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 xmlns:a16="http://schemas.microsoft.com/office/drawing/2014/main" id="{FBFE79E4-E30E-40FA-90E6-6766083DD373}"/>
              </a:ext>
            </a:extLst>
          </p:cNvPr>
          <p:cNvSpPr/>
          <p:nvPr/>
        </p:nvSpPr>
        <p:spPr>
          <a:xfrm>
            <a:off x="7199875" y="1803400"/>
            <a:ext cx="1222643"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Niche</a:t>
            </a:r>
          </a:p>
        </p:txBody>
      </p:sp>
      <p:sp>
        <p:nvSpPr>
          <p:cNvPr id="8" name="TextBox 7">
            <a:extLst>
              <a:ext uri="{FF2B5EF4-FFF2-40B4-BE49-F238E27FC236}">
                <a16:creationId xmlns="" xmlns:a16="http://schemas.microsoft.com/office/drawing/2014/main" id="{5DCB8106-8FF8-41D6-B11C-2A2E7803E74A}"/>
              </a:ext>
            </a:extLst>
          </p:cNvPr>
          <p:cNvSpPr txBox="1"/>
          <p:nvPr/>
        </p:nvSpPr>
        <p:spPr>
          <a:xfrm>
            <a:off x="587310" y="6027816"/>
            <a:ext cx="7646196" cy="646331"/>
          </a:xfrm>
          <a:prstGeom prst="rect">
            <a:avLst/>
          </a:prstGeom>
          <a:noFill/>
        </p:spPr>
        <p:txBody>
          <a:bodyPr wrap="none" rtlCol="0">
            <a:spAutoFit/>
          </a:bodyPr>
          <a:lstStyle/>
          <a:p>
            <a:r>
              <a:rPr lang="en-US" dirty="0"/>
              <a:t>In-memory:  MS </a:t>
            </a:r>
            <a:r>
              <a:rPr lang="en-US" dirty="0" err="1"/>
              <a:t>Hekaton</a:t>
            </a:r>
            <a:r>
              <a:rPr lang="en-US" dirty="0"/>
              <a:t>, IBM DB2 and Oracle (since 11) have in-memory options</a:t>
            </a:r>
          </a:p>
          <a:p>
            <a:r>
              <a:rPr lang="en-US" dirty="0"/>
              <a:t>GPU optimization:  IBM D2, </a:t>
            </a:r>
            <a:r>
              <a:rPr lang="en-US" dirty="0" err="1"/>
              <a:t>Kinetica</a:t>
            </a:r>
            <a:r>
              <a:rPr lang="en-US" dirty="0"/>
              <a:t> + MS Azure</a:t>
            </a:r>
          </a:p>
        </p:txBody>
      </p:sp>
      <p:sp>
        <p:nvSpPr>
          <p:cNvPr id="3" name="TextBox 2">
            <a:extLst>
              <a:ext uri="{FF2B5EF4-FFF2-40B4-BE49-F238E27FC236}">
                <a16:creationId xmlns="" xmlns:a16="http://schemas.microsoft.com/office/drawing/2014/main" id="{E7CB7D68-28F5-4B8A-ADA6-AAB7C33302A5}"/>
              </a:ext>
            </a:extLst>
          </p:cNvPr>
          <p:cNvSpPr txBox="1"/>
          <p:nvPr/>
        </p:nvSpPr>
        <p:spPr>
          <a:xfrm>
            <a:off x="508420" y="2379686"/>
            <a:ext cx="1436915" cy="923330"/>
          </a:xfrm>
          <a:prstGeom prst="rect">
            <a:avLst/>
          </a:prstGeom>
          <a:noFill/>
        </p:spPr>
        <p:txBody>
          <a:bodyPr wrap="square" rtlCol="0">
            <a:spAutoFit/>
          </a:bodyPr>
          <a:lstStyle/>
          <a:p>
            <a:r>
              <a:rPr lang="en-US" dirty="0"/>
              <a:t>All your whitepapers  belong to us.</a:t>
            </a:r>
          </a:p>
        </p:txBody>
      </p:sp>
    </p:spTree>
    <p:extLst>
      <p:ext uri="{BB962C8B-B14F-4D97-AF65-F5344CB8AC3E}">
        <p14:creationId xmlns:p14="http://schemas.microsoft.com/office/powerpoint/2010/main" val="104062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3F4721-06B9-46C6-B6D9-FF763F9F7232}"/>
              </a:ext>
            </a:extLst>
          </p:cNvPr>
          <p:cNvSpPr>
            <a:spLocks noGrp="1"/>
          </p:cNvSpPr>
          <p:nvPr>
            <p:ph type="title"/>
          </p:nvPr>
        </p:nvSpPr>
        <p:spPr>
          <a:xfrm>
            <a:off x="855680" y="252660"/>
            <a:ext cx="6050440" cy="929793"/>
          </a:xfrm>
        </p:spPr>
        <p:txBody>
          <a:bodyPr>
            <a:normAutofit/>
          </a:bodyPr>
          <a:lstStyle/>
          <a:p>
            <a:r>
              <a:rPr lang="en-US" sz="3600" dirty="0">
                <a:solidFill>
                  <a:srgbClr val="0070C0"/>
                </a:solidFill>
              </a:rPr>
              <a:t>What we learned, NON-blob edition:</a:t>
            </a:r>
          </a:p>
        </p:txBody>
      </p:sp>
      <p:sp>
        <p:nvSpPr>
          <p:cNvPr id="3" name="Content Placeholder 2">
            <a:extLst>
              <a:ext uri="{FF2B5EF4-FFF2-40B4-BE49-F238E27FC236}">
                <a16:creationId xmlns="" xmlns:a16="http://schemas.microsoft.com/office/drawing/2014/main" id="{2A3B89EA-2CFA-4D6F-8847-469DE084B40E}"/>
              </a:ext>
            </a:extLst>
          </p:cNvPr>
          <p:cNvSpPr>
            <a:spLocks noGrp="1"/>
          </p:cNvSpPr>
          <p:nvPr>
            <p:ph idx="1"/>
          </p:nvPr>
        </p:nvSpPr>
        <p:spPr>
          <a:xfrm>
            <a:off x="783495" y="1155038"/>
            <a:ext cx="6824967" cy="5474362"/>
          </a:xfrm>
        </p:spPr>
        <p:txBody>
          <a:bodyPr>
            <a:normAutofit fontScale="85000" lnSpcReduction="20000"/>
          </a:bodyPr>
          <a:lstStyle/>
          <a:p>
            <a:pPr>
              <a:buFont typeface="Wingdings" panose="05000000000000000000" pitchFamily="2" charset="2"/>
              <a:buChar char="q"/>
            </a:pPr>
            <a:r>
              <a:rPr lang="en-US" sz="3200" dirty="0"/>
              <a:t>Innovations often arise from solutions tailored to a specific problem domain</a:t>
            </a:r>
          </a:p>
          <a:p>
            <a:pPr marL="0" indent="0">
              <a:buNone/>
            </a:pPr>
            <a:endParaRPr lang="en-US" sz="900" dirty="0"/>
          </a:p>
          <a:p>
            <a:pPr marL="128016" lvl="1" indent="0">
              <a:buNone/>
            </a:pPr>
            <a:r>
              <a:rPr lang="en-US" sz="2800" dirty="0" err="1">
                <a:solidFill>
                  <a:srgbClr val="0070C0"/>
                </a:solidFill>
              </a:rPr>
              <a:t>Mapd</a:t>
            </a:r>
            <a:r>
              <a:rPr lang="en-US" sz="2800" dirty="0">
                <a:solidFill>
                  <a:srgbClr val="0070C0"/>
                </a:solidFill>
              </a:rPr>
              <a:t> - PHD candidate wanted to analyze tweets during the Arab Spring</a:t>
            </a:r>
          </a:p>
          <a:p>
            <a:pPr lvl="2">
              <a:buFont typeface="Wingdings" panose="05000000000000000000" pitchFamily="2" charset="2"/>
              <a:buChar char="q"/>
            </a:pPr>
            <a:r>
              <a:rPr lang="en-US" sz="2000" dirty="0"/>
              <a:t>Needs:  fast, handle very large real-time datasets, excel at visualization</a:t>
            </a:r>
          </a:p>
          <a:p>
            <a:pPr lvl="2">
              <a:buFont typeface="Wingdings" panose="05000000000000000000" pitchFamily="2" charset="2"/>
              <a:buChar char="q"/>
            </a:pPr>
            <a:r>
              <a:rPr lang="en-US" sz="2000" dirty="0"/>
              <a:t>Not needed/prioritized:  persistence</a:t>
            </a:r>
          </a:p>
          <a:p>
            <a:pPr lvl="2">
              <a:buFont typeface="Wingdings" panose="05000000000000000000" pitchFamily="2" charset="2"/>
              <a:buChar char="q"/>
            </a:pPr>
            <a:r>
              <a:rPr lang="en-US" sz="2000" dirty="0"/>
              <a:t>Solutions:  in-memory, GPU optimization</a:t>
            </a:r>
          </a:p>
          <a:p>
            <a:pPr lvl="2">
              <a:buFont typeface="Wingdings" panose="05000000000000000000" pitchFamily="2" charset="2"/>
              <a:buChar char="q"/>
            </a:pPr>
            <a:endParaRPr lang="en-US" sz="2000" dirty="0"/>
          </a:p>
          <a:p>
            <a:pPr>
              <a:buFont typeface="Wingdings" panose="05000000000000000000" pitchFamily="2" charset="2"/>
              <a:buChar char="q"/>
            </a:pPr>
            <a:r>
              <a:rPr lang="en-US" sz="2800" dirty="0"/>
              <a:t>No solution is strictly better than another, there are only tradeoffs</a:t>
            </a:r>
          </a:p>
          <a:p>
            <a:pPr>
              <a:buFont typeface="Wingdings" panose="05000000000000000000" pitchFamily="2" charset="2"/>
              <a:buChar char="q"/>
            </a:pPr>
            <a:r>
              <a:rPr lang="en-US" sz="2800" dirty="0"/>
              <a:t>Use of GPU allows optimization/ implementation of algorithms that benefit from the parallel nature of the processors (i.e. bucket select)</a:t>
            </a:r>
          </a:p>
          <a:p>
            <a:pPr>
              <a:buFont typeface="Wingdings" panose="05000000000000000000" pitchFamily="2" charset="2"/>
              <a:buChar char="q"/>
            </a:pPr>
            <a:r>
              <a:rPr lang="en-US" sz="2800" dirty="0"/>
              <a:t>In addition to cost-based query optimizations, there are hardware and other low-level optimizations available (kernel fusion, loop fusion, pipeline push, etc.)</a:t>
            </a:r>
          </a:p>
        </p:txBody>
      </p:sp>
      <p:pic>
        <p:nvPicPr>
          <p:cNvPr id="6" name="Content Placeholder 3">
            <a:hlinkClick r:id="rId2"/>
            <a:extLst>
              <a:ext uri="{FF2B5EF4-FFF2-40B4-BE49-F238E27FC236}">
                <a16:creationId xmlns="" xmlns:a16="http://schemas.microsoft.com/office/drawing/2014/main" id="{1EDF3BDC-B16C-4DA6-9992-F9B59A052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463" y="592502"/>
            <a:ext cx="4555473" cy="5980928"/>
          </a:xfrm>
          <a:prstGeom prst="rect">
            <a:avLst/>
          </a:prstGeom>
        </p:spPr>
      </p:pic>
    </p:spTree>
    <p:extLst>
      <p:ext uri="{BB962C8B-B14F-4D97-AF65-F5344CB8AC3E}">
        <p14:creationId xmlns:p14="http://schemas.microsoft.com/office/powerpoint/2010/main" val="4061577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541" y="3050830"/>
            <a:ext cx="5735901" cy="1499616"/>
          </a:xfrm>
        </p:spPr>
        <p:txBody>
          <a:bodyPr>
            <a:noAutofit/>
          </a:bodyPr>
          <a:lstStyle/>
          <a:p>
            <a:r>
              <a:rPr lang="en-US" sz="8800" dirty="0" smtClean="0">
                <a:hlinkClick r:id="rId2"/>
              </a:rPr>
              <a:t>REFERENCES</a:t>
            </a:r>
            <a:endParaRPr lang="en-US" sz="8800" dirty="0">
              <a:hlinkClick r:id="rId2"/>
            </a:endParaRPr>
          </a:p>
        </p:txBody>
      </p:sp>
    </p:spTree>
    <p:extLst>
      <p:ext uri="{BB962C8B-B14F-4D97-AF65-F5344CB8AC3E}">
        <p14:creationId xmlns:p14="http://schemas.microsoft.com/office/powerpoint/2010/main" val="388267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07571"/>
            <a:ext cx="9601200" cy="1057398"/>
          </a:xfrm>
        </p:spPr>
        <p:txBody>
          <a:bodyPr/>
          <a:lstStyle/>
          <a:p>
            <a:pPr algn="ctr"/>
            <a:r>
              <a:rPr lang="en-US" dirty="0">
                <a:latin typeface="Tw Cen MT Condensed" panose="020B0606020104020203" pitchFamily="34" charset="0"/>
                <a:cs typeface="Times New Roman" panose="02020603050405020304" pitchFamily="18" charset="0"/>
              </a:rPr>
              <a:t>Objectives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19199" y="1894114"/>
            <a:ext cx="10134600" cy="4815444"/>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understand the effectiveness of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in graphics processing units (GPU);</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review the data storage, architecture, and access systems used in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To understand the strengths and weaknesses of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marL="0" indent="0">
              <a:buNone/>
            </a:pPr>
            <a:endParaRPr lang="en-US" sz="2800" dirty="0">
              <a:latin typeface="Tw Cen MT" panose="020B0602020104020603" pitchFamily="34" charset="0"/>
              <a:cs typeface="Times New Roman" panose="02020603050405020304" pitchFamily="18" charset="0"/>
            </a:endParaRPr>
          </a:p>
          <a:p>
            <a:pPr marL="0" indent="0">
              <a:buNone/>
            </a:pPr>
            <a:r>
              <a:rPr lang="en-GB" dirty="0">
                <a:solidFill>
                  <a:srgbClr val="0070C0"/>
                </a:solidFill>
                <a:latin typeface="Tw Cen MT" panose="020B0602020104020603" pitchFamily="34" charset="0"/>
                <a:cs typeface="Times New Roman" panose="02020603050405020304" pitchFamily="18" charset="0"/>
              </a:rPr>
              <a:t>The objectives of this project are manifold. First, it will attempt to understand the effectiveness of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in GPUs. Then it will review the data storage, architecture, and access systems used in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Finally, it will compare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to traditional technologies and decipher its strengths and weaknesses.</a:t>
            </a:r>
          </a:p>
        </p:txBody>
      </p:sp>
    </p:spTree>
    <p:extLst>
      <p:ext uri="{BB962C8B-B14F-4D97-AF65-F5344CB8AC3E}">
        <p14:creationId xmlns:p14="http://schemas.microsoft.com/office/powerpoint/2010/main" val="111804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94657"/>
            <a:ext cx="9601200" cy="949532"/>
          </a:xfrm>
        </p:spPr>
        <p:txBody>
          <a:bodyPr/>
          <a:lstStyle/>
          <a:p>
            <a:pPr algn="ctr"/>
            <a:r>
              <a:rPr lang="en-US" dirty="0">
                <a:latin typeface="Tw Cen MT Condensed" panose="020B0606020104020203" pitchFamily="34" charset="0"/>
                <a:cs typeface="Times New Roman" panose="02020603050405020304" pitchFamily="18" charset="0"/>
              </a:rPr>
              <a:t>Overview of </a:t>
            </a:r>
            <a:r>
              <a:rPr lang="en-US" dirty="0" err="1">
                <a:latin typeface="Tw Cen MT Condensed" panose="020B0606020104020203" pitchFamily="34" charset="0"/>
                <a:cs typeface="Times New Roman" panose="02020603050405020304" pitchFamily="18" charset="0"/>
              </a:rPr>
              <a:t>MapD</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62742" y="1972790"/>
            <a:ext cx="9742715" cy="4482441"/>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A visualization and database platform which uses the power of GPUs to process data faster;</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Used to instantly analyze large amounts of data;</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Improves performance of systems.</a:t>
            </a:r>
          </a:p>
          <a:p>
            <a:endParaRPr lang="en-US" sz="3600" dirty="0">
              <a:latin typeface="Tw Cen MT" panose="020B0602020104020603" pitchFamily="34" charset="0"/>
              <a:cs typeface="Times New Roman" panose="02020603050405020304" pitchFamily="18" charset="0"/>
            </a:endParaRPr>
          </a:p>
          <a:p>
            <a:pPr marL="0" indent="0">
              <a:buNone/>
            </a:pPr>
            <a:r>
              <a:rPr lang="en-GB" dirty="0">
                <a:solidFill>
                  <a:srgbClr val="0070C0"/>
                </a:solidFill>
                <a:latin typeface="Tw Cen MT" panose="020B0602020104020603" pitchFamily="34" charset="0"/>
                <a:cs typeface="Times New Roman" panose="02020603050405020304" pitchFamily="18" charset="0"/>
              </a:rPr>
              <a:t>So now the question comes, what is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is a visualization and database platform which uses the power of GPUs and causes faster data processing. In doing so, it exponentially improves the performance of systems. It is primarily used to instantly analyze large amounts of data.</a:t>
            </a:r>
          </a:p>
        </p:txBody>
      </p:sp>
    </p:spTree>
    <p:extLst>
      <p:ext uri="{BB962C8B-B14F-4D97-AF65-F5344CB8AC3E}">
        <p14:creationId xmlns:p14="http://schemas.microsoft.com/office/powerpoint/2010/main" val="411702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3262" y="827313"/>
            <a:ext cx="9601200" cy="1121229"/>
          </a:xfrm>
        </p:spPr>
        <p:txBody>
          <a:bodyPr/>
          <a:lstStyle/>
          <a:p>
            <a:pPr algn="ctr"/>
            <a:r>
              <a:rPr lang="en-US" dirty="0">
                <a:latin typeface="Tw Cen MT Condensed" panose="020B0606020104020203" pitchFamily="34" charset="0"/>
                <a:cs typeface="Times New Roman" panose="02020603050405020304" pitchFamily="18" charset="0"/>
              </a:rPr>
              <a:t>Data Management Functions of </a:t>
            </a:r>
            <a:r>
              <a:rPr lang="en-US" dirty="0" err="1">
                <a:latin typeface="Tw Cen MT Condensed" panose="020B0606020104020203" pitchFamily="34" charset="0"/>
                <a:cs typeface="Times New Roman" panose="02020603050405020304" pitchFamily="18" charset="0"/>
              </a:rPr>
              <a:t>MapD</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29096" y="2133600"/>
            <a:ext cx="9569533" cy="4564082"/>
          </a:xfrm>
        </p:spPr>
        <p:txBody>
          <a:bodyPr>
            <a:norm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Processes information in GPUs;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Facilitates video rendering;</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Helps communication by making database management systems process data;</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Performs analytics of data.</a:t>
            </a:r>
          </a:p>
          <a:p>
            <a:pPr marL="0" indent="0">
              <a:buNone/>
            </a:pPr>
            <a:endParaRPr lang="en-US" dirty="0">
              <a:latin typeface="Tw Cen MT" panose="020B0602020104020603" pitchFamily="34" charset="0"/>
              <a:cs typeface="Times New Roman" panose="02020603050405020304" pitchFamily="18" charset="0"/>
            </a:endParaRPr>
          </a:p>
          <a:p>
            <a:pPr marL="0" indent="0">
              <a:buNone/>
            </a:pP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has many functions that are used in data management. It processes information in GPUs and performs data analysis. </a:t>
            </a:r>
            <a:r>
              <a:rPr lang="en-GB" dirty="0" err="1">
                <a:solidFill>
                  <a:srgbClr val="0070C0"/>
                </a:solidFill>
                <a:latin typeface="Tw Cen MT" panose="020B0602020104020603" pitchFamily="34" charset="0"/>
                <a:cs typeface="Times New Roman" panose="02020603050405020304" pitchFamily="18" charset="0"/>
              </a:rPr>
              <a:t>MapD</a:t>
            </a:r>
            <a:r>
              <a:rPr lang="en-GB" dirty="0">
                <a:solidFill>
                  <a:srgbClr val="0070C0"/>
                </a:solidFill>
                <a:latin typeface="Tw Cen MT" panose="020B0602020104020603" pitchFamily="34" charset="0"/>
                <a:cs typeface="Times New Roman" panose="02020603050405020304" pitchFamily="18" charset="0"/>
              </a:rPr>
              <a:t> is also used in video rendering. It helps communication as well by faster processing of data, and thereby facilitates learning and performance.</a:t>
            </a:r>
          </a:p>
        </p:txBody>
      </p:sp>
    </p:spTree>
    <p:extLst>
      <p:ext uri="{BB962C8B-B14F-4D97-AF65-F5344CB8AC3E}">
        <p14:creationId xmlns:p14="http://schemas.microsoft.com/office/powerpoint/2010/main" val="240631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231" y="761999"/>
            <a:ext cx="9601200" cy="1157349"/>
          </a:xfrm>
        </p:spPr>
        <p:txBody>
          <a:bodyPr/>
          <a:lstStyle/>
          <a:p>
            <a:pPr algn="ctr"/>
            <a:r>
              <a:rPr lang="en-US" dirty="0">
                <a:latin typeface="Tw Cen MT Condensed" panose="020B0606020104020203" pitchFamily="34" charset="0"/>
                <a:cs typeface="Times New Roman" panose="02020603050405020304" pitchFamily="18" charset="0"/>
              </a:rPr>
              <a:t>Architecture, Data Storage, and Access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228105" y="1919349"/>
            <a:ext cx="9450780" cy="4677394"/>
          </a:xfrm>
        </p:spPr>
        <p:txBody>
          <a:bodyPr>
            <a:noAutofit/>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passed on through GPU frames;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SQL queries are divided up into small chunks and then combined at the end;</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stored in datasets arranged in rows;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is accessed using GPU frames, by being mapped on top of the frames.</a:t>
            </a:r>
          </a:p>
          <a:p>
            <a:pPr marL="0" indent="0">
              <a:buNone/>
            </a:pPr>
            <a:r>
              <a:rPr lang="en-US" sz="2000" dirty="0">
                <a:solidFill>
                  <a:srgbClr val="0070C0"/>
                </a:solidFill>
                <a:latin typeface="Tw Cen MT" panose="020B0602020104020603" pitchFamily="34" charset="0"/>
                <a:cs typeface="Times New Roman" panose="02020603050405020304" pitchFamily="18" charset="0"/>
              </a:rPr>
              <a:t>This portion talks about the technology and architecture of data storage and access in </a:t>
            </a:r>
            <a:r>
              <a:rPr lang="en-US" sz="2000" dirty="0" err="1">
                <a:solidFill>
                  <a:srgbClr val="0070C0"/>
                </a:solidFill>
                <a:latin typeface="Tw Cen MT" panose="020B0602020104020603" pitchFamily="34" charset="0"/>
                <a:cs typeface="Times New Roman" panose="02020603050405020304" pitchFamily="18" charset="0"/>
              </a:rPr>
              <a:t>MapD</a:t>
            </a:r>
            <a:r>
              <a:rPr lang="en-US" sz="2000" dirty="0">
                <a:solidFill>
                  <a:srgbClr val="0070C0"/>
                </a:solidFill>
                <a:latin typeface="Tw Cen MT" panose="020B0602020104020603" pitchFamily="34" charset="0"/>
                <a:cs typeface="Times New Roman" panose="02020603050405020304" pitchFamily="18" charset="0"/>
              </a:rPr>
              <a:t>. First, data is passed through the GPU frames. After that, SQL queries are divided into small chunks and sorted in datasets, which are then arranged in rows. This data is combined together at the end. This data can be accessed by using GPU frames, as they are mapped on top of the frames.</a:t>
            </a:r>
            <a:endParaRPr lang="en-GB" sz="2000" dirty="0">
              <a:solidFill>
                <a:srgbClr val="0070C0"/>
              </a:solidFill>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388302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413" y="642256"/>
            <a:ext cx="9601200" cy="1148443"/>
          </a:xfrm>
        </p:spPr>
        <p:txBody>
          <a:bodyPr/>
          <a:lstStyle/>
          <a:p>
            <a:pPr algn="ctr"/>
            <a:r>
              <a:rPr lang="en-US" dirty="0">
                <a:latin typeface="Tw Cen MT Condensed" panose="020B0606020104020203" pitchFamily="34" charset="0"/>
                <a:cs typeface="Times New Roman" panose="02020603050405020304" pitchFamily="18" charset="0"/>
              </a:rPr>
              <a:t>Strengths and Weaknesses</a:t>
            </a:r>
            <a:endParaRPr lang="en-GB" dirty="0">
              <a:latin typeface="Tw Cen MT Condensed" panose="020B0606020104020203" pitchFamily="34" charset="0"/>
              <a:cs typeface="Times New Roman" panose="02020603050405020304" pitchFamily="18" charset="0"/>
            </a:endParaRPr>
          </a:p>
        </p:txBody>
      </p:sp>
      <p:sp>
        <p:nvSpPr>
          <p:cNvPr id="3" name="Content Placeholder 2"/>
          <p:cNvSpPr>
            <a:spLocks noGrp="1"/>
          </p:cNvSpPr>
          <p:nvPr>
            <p:ph idx="1"/>
          </p:nvPr>
        </p:nvSpPr>
        <p:spPr>
          <a:xfrm>
            <a:off x="1181594" y="1883227"/>
            <a:ext cx="10346377" cy="4822371"/>
          </a:xfrm>
        </p:spPr>
        <p:txBody>
          <a:bodyPr>
            <a:normAutofit fontScale="92500" lnSpcReduction="10000"/>
          </a:bodyPr>
          <a:lstStyle/>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RDBMS is mostly used for storage of data.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can help with advanced tasks like processing and analytics;</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RDBMS can only present data in form of relations.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 can presents the data in any format, as required;</a:t>
            </a:r>
          </a:p>
          <a:p>
            <a:pPr>
              <a:buFont typeface="Wingdings" panose="05000000000000000000" pitchFamily="2" charset="2"/>
              <a:buChar char="Ø"/>
            </a:pPr>
            <a:r>
              <a:rPr lang="en-US" sz="2800" dirty="0">
                <a:latin typeface="Tw Cen MT" panose="020B0602020104020603" pitchFamily="34" charset="0"/>
                <a:cs typeface="Times New Roman" panose="02020603050405020304" pitchFamily="18" charset="0"/>
              </a:rPr>
              <a:t>Data in RDBMS is manipulated in tables, which can be beneficial for someone looking to deal with exclusively that format. This is not the case for </a:t>
            </a:r>
            <a:r>
              <a:rPr lang="en-US" sz="2800" dirty="0" err="1">
                <a:latin typeface="Tw Cen MT" panose="020B0602020104020603" pitchFamily="34" charset="0"/>
                <a:cs typeface="Times New Roman" panose="02020603050405020304" pitchFamily="18" charset="0"/>
              </a:rPr>
              <a:t>MapD</a:t>
            </a:r>
            <a:r>
              <a:rPr lang="en-US" sz="2800" dirty="0">
                <a:latin typeface="Tw Cen MT" panose="020B0602020104020603" pitchFamily="34" charset="0"/>
                <a:cs typeface="Times New Roman" panose="02020603050405020304" pitchFamily="18" charset="0"/>
              </a:rPr>
              <a:t>.</a:t>
            </a:r>
          </a:p>
          <a:p>
            <a:pPr marL="0" indent="0">
              <a:buNone/>
            </a:pPr>
            <a:endParaRPr lang="en-US" dirty="0">
              <a:latin typeface="Tw Cen MT" panose="020B0602020104020603" pitchFamily="34" charset="0"/>
              <a:cs typeface="Times New Roman" panose="02020603050405020304" pitchFamily="18" charset="0"/>
            </a:endParaRPr>
          </a:p>
          <a:p>
            <a:pPr marL="0" indent="0">
              <a:buNone/>
            </a:pPr>
            <a:r>
              <a:rPr lang="en-US" dirty="0">
                <a:solidFill>
                  <a:srgbClr val="0070C0"/>
                </a:solidFill>
                <a:latin typeface="Tw Cen MT" panose="020B0602020104020603" pitchFamily="34" charset="0"/>
                <a:cs typeface="Times New Roman" panose="02020603050405020304" pitchFamily="18" charset="0"/>
              </a:rPr>
              <a:t>As can be seen from the above discussion, in many cases,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is preferable over traditional technologies like RDBMS. For example, RDBMS can only help in the storage of data, but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can do other tasks like processing and analysis on top of that. RDBMS also presents data only in the form of relations, unlike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which can provide the data in any format, as requested. Data in RDBMS is manipulated exclusively in table format, which can be beneficial for someone looking to work in simple formats. However, </a:t>
            </a:r>
            <a:r>
              <a:rPr lang="en-US" dirty="0" err="1">
                <a:solidFill>
                  <a:srgbClr val="0070C0"/>
                </a:solidFill>
                <a:latin typeface="Tw Cen MT" panose="020B0602020104020603" pitchFamily="34" charset="0"/>
                <a:cs typeface="Times New Roman" panose="02020603050405020304" pitchFamily="18" charset="0"/>
              </a:rPr>
              <a:t>MapD</a:t>
            </a:r>
            <a:r>
              <a:rPr lang="en-US" dirty="0">
                <a:solidFill>
                  <a:srgbClr val="0070C0"/>
                </a:solidFill>
                <a:latin typeface="Tw Cen MT" panose="020B0602020104020603" pitchFamily="34" charset="0"/>
                <a:cs typeface="Times New Roman" panose="02020603050405020304" pitchFamily="18" charset="0"/>
              </a:rPr>
              <a:t> uses better technology in data manipulation.</a:t>
            </a:r>
            <a:endParaRPr lang="en-GB" dirty="0">
              <a:solidFill>
                <a:srgbClr val="0070C0"/>
              </a:solidFill>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315293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C59E56-6F2C-483F-9B8A-284A5ACE9A26}"/>
              </a:ext>
            </a:extLst>
          </p:cNvPr>
          <p:cNvSpPr>
            <a:spLocks noGrp="1"/>
          </p:cNvSpPr>
          <p:nvPr>
            <p:ph type="title"/>
          </p:nvPr>
        </p:nvSpPr>
        <p:spPr/>
        <p:txBody>
          <a:bodyPr/>
          <a:lstStyle/>
          <a:p>
            <a:r>
              <a:rPr lang="en-US" dirty="0" err="1"/>
              <a:t>MapD</a:t>
            </a:r>
            <a:r>
              <a:rPr lang="en-US" dirty="0"/>
              <a:t> Optimizations</a:t>
            </a:r>
          </a:p>
        </p:txBody>
      </p:sp>
      <p:sp>
        <p:nvSpPr>
          <p:cNvPr id="3" name="Content Placeholder 2">
            <a:extLst>
              <a:ext uri="{FF2B5EF4-FFF2-40B4-BE49-F238E27FC236}">
                <a16:creationId xmlns="" xmlns:a16="http://schemas.microsoft.com/office/drawing/2014/main" id="{2E564A33-C3F8-43FC-B126-D92D408DA482}"/>
              </a:ext>
            </a:extLst>
          </p:cNvPr>
          <p:cNvSpPr>
            <a:spLocks noGrp="1"/>
          </p:cNvSpPr>
          <p:nvPr>
            <p:ph idx="1"/>
          </p:nvPr>
        </p:nvSpPr>
        <p:spPr/>
        <p:txBody>
          <a:bodyPr/>
          <a:lstStyle/>
          <a:p>
            <a:r>
              <a:rPr lang="en-US" dirty="0"/>
              <a:t>Apache Calcite</a:t>
            </a:r>
          </a:p>
        </p:txBody>
      </p:sp>
    </p:spTree>
    <p:extLst>
      <p:ext uri="{BB962C8B-B14F-4D97-AF65-F5344CB8AC3E}">
        <p14:creationId xmlns:p14="http://schemas.microsoft.com/office/powerpoint/2010/main" val="404250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3B257B-2E9E-4F73-B32F-43F6C8DFB32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43ECBF38-EA21-4C00-B020-8D8516C93F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43603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3879</TotalTime>
  <Words>1329</Words>
  <Application>Microsoft Office PowerPoint</Application>
  <PresentationFormat>Widescreen</PresentationFormat>
  <Paragraphs>176</Paragraphs>
  <Slides>23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Times New Roman</vt:lpstr>
      <vt:lpstr>Tw Cen MT</vt:lpstr>
      <vt:lpstr>Tw Cen MT Condensed</vt:lpstr>
      <vt:lpstr>Wingdings</vt:lpstr>
      <vt:lpstr>Wingdings 3</vt:lpstr>
      <vt:lpstr>Integral</vt:lpstr>
      <vt:lpstr>Group 1 </vt:lpstr>
      <vt:lpstr>GPU optimized, in-memory column-store database + VISUALIZATION TOOL</vt:lpstr>
      <vt:lpstr>Objectives</vt:lpstr>
      <vt:lpstr>Overview of MapD</vt:lpstr>
      <vt:lpstr>Data Management Functions of MapD</vt:lpstr>
      <vt:lpstr>Architecture, Data Storage, and Access</vt:lpstr>
      <vt:lpstr>Strengths and Weaknesses</vt:lpstr>
      <vt:lpstr>MapD Optimizations</vt:lpstr>
      <vt:lpstr>PowerPoint Presentation</vt:lpstr>
      <vt:lpstr>PowerPoint Presentation</vt:lpstr>
      <vt:lpstr>PowerPoint Presentation</vt:lpstr>
      <vt:lpstr>Other considerations</vt:lpstr>
      <vt:lpstr>Query compiling in mapd</vt:lpstr>
      <vt:lpstr>Query Compiling in mapd</vt:lpstr>
      <vt:lpstr>Mapd vs. traditional dmbs compiler infrastructure</vt:lpstr>
      <vt:lpstr>Compiled vs. interpreted</vt:lpstr>
      <vt:lpstr>Low level vs. high level compilER</vt:lpstr>
      <vt:lpstr>JIT vs. non-optimized low level compiler</vt:lpstr>
      <vt:lpstr>PowerPoint Presentation</vt:lpstr>
      <vt:lpstr>QUANTUM Query Compiling?</vt:lpstr>
      <vt:lpstr>What we learned, blob edition:  IF you have a good idea, it will be ingested by the big 3…</vt:lpstr>
      <vt:lpstr>What we learned, NON-blob edition: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PK Family</dc:creator>
  <cp:lastModifiedBy>David Kallemeyn</cp:lastModifiedBy>
  <cp:revision>163</cp:revision>
  <dcterms:created xsi:type="dcterms:W3CDTF">2017-10-07T06:12:05Z</dcterms:created>
  <dcterms:modified xsi:type="dcterms:W3CDTF">2017-10-18T18:12:55Z</dcterms:modified>
</cp:coreProperties>
</file>